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2" r:id="rId1"/>
  </p:sldMasterIdLst>
  <p:notesMasterIdLst>
    <p:notesMasterId r:id="rId55"/>
  </p:notesMasterIdLst>
  <p:sldIdLst>
    <p:sldId id="257" r:id="rId2"/>
    <p:sldId id="432" r:id="rId3"/>
    <p:sldId id="360" r:id="rId4"/>
    <p:sldId id="361" r:id="rId5"/>
    <p:sldId id="389" r:id="rId6"/>
    <p:sldId id="395" r:id="rId7"/>
    <p:sldId id="396" r:id="rId8"/>
    <p:sldId id="394" r:id="rId9"/>
    <p:sldId id="397" r:id="rId10"/>
    <p:sldId id="430" r:id="rId11"/>
    <p:sldId id="398" r:id="rId12"/>
    <p:sldId id="399" r:id="rId13"/>
    <p:sldId id="400" r:id="rId14"/>
    <p:sldId id="401" r:id="rId15"/>
    <p:sldId id="429" r:id="rId16"/>
    <p:sldId id="402" r:id="rId17"/>
    <p:sldId id="403" r:id="rId18"/>
    <p:sldId id="404" r:id="rId19"/>
    <p:sldId id="405" r:id="rId20"/>
    <p:sldId id="406" r:id="rId21"/>
    <p:sldId id="431" r:id="rId22"/>
    <p:sldId id="407" r:id="rId23"/>
    <p:sldId id="408" r:id="rId24"/>
    <p:sldId id="409" r:id="rId25"/>
    <p:sldId id="410" r:id="rId26"/>
    <p:sldId id="411" r:id="rId27"/>
    <p:sldId id="414" r:id="rId28"/>
    <p:sldId id="415" r:id="rId29"/>
    <p:sldId id="412" r:id="rId30"/>
    <p:sldId id="413" r:id="rId31"/>
    <p:sldId id="416" r:id="rId32"/>
    <p:sldId id="417" r:id="rId33"/>
    <p:sldId id="418" r:id="rId34"/>
    <p:sldId id="419" r:id="rId35"/>
    <p:sldId id="420" r:id="rId36"/>
    <p:sldId id="421" r:id="rId37"/>
    <p:sldId id="433" r:id="rId38"/>
    <p:sldId id="422" r:id="rId39"/>
    <p:sldId id="434" r:id="rId40"/>
    <p:sldId id="435" r:id="rId41"/>
    <p:sldId id="425" r:id="rId42"/>
    <p:sldId id="437" r:id="rId43"/>
    <p:sldId id="438" r:id="rId44"/>
    <p:sldId id="439" r:id="rId45"/>
    <p:sldId id="330" r:id="rId46"/>
    <p:sldId id="344" r:id="rId47"/>
    <p:sldId id="345" r:id="rId48"/>
    <p:sldId id="346" r:id="rId49"/>
    <p:sldId id="347" r:id="rId50"/>
    <p:sldId id="348" r:id="rId51"/>
    <p:sldId id="349" r:id="rId52"/>
    <p:sldId id="436" r:id="rId53"/>
    <p:sldId id="322" r:id="rId54"/>
  </p:sldIdLst>
  <p:sldSz cx="6858000" cy="5143500"/>
  <p:notesSz cx="6858000" cy="9144000"/>
  <p:embeddedFontLst>
    <p:embeddedFont>
      <p:font typeface="方正正黑简体" charset="-122"/>
      <p:regular r:id="rId56"/>
    </p:embeddedFont>
    <p:embeddedFont>
      <p:font typeface="方正粗倩简体" charset="-122"/>
      <p:regular r:id="rId57"/>
    </p:embeddedFont>
    <p:embeddedFont>
      <p:font typeface="微软雅黑" pitchFamily="34" charset="-122"/>
      <p:regular r:id="rId58"/>
      <p:bold r:id="rId59"/>
    </p:embeddedFont>
    <p:embeddedFont>
      <p:font typeface="方正中倩简体" charset="-122"/>
      <p:regular r:id="rId60"/>
    </p:embeddedFont>
    <p:embeddedFont>
      <p:font typeface="Arial Unicode MS" pitchFamily="34" charset="-122"/>
      <p:regular r:id="rId61"/>
    </p:embeddedFont>
    <p:embeddedFont>
      <p:font typeface="Calibri" pitchFamily="34" charset="0"/>
      <p:regular r:id="rId62"/>
      <p:bold r:id="rId63"/>
      <p:italic r:id="rId64"/>
      <p:boldItalic r:id="rId65"/>
    </p:embeddedFont>
    <p:embeddedFont>
      <p:font typeface="黑体" pitchFamily="49" charset="-122"/>
      <p:regular r:id="rId66"/>
    </p:embeddedFont>
    <p:embeddedFont>
      <p:font typeface="Calibri Light" pitchFamily="34" charset="0"/>
      <p:regular r:id="rId67"/>
      <p:italic r:id="rId68"/>
    </p:embeddedFont>
  </p:embeddedFont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229F15"/>
    <a:srgbClr val="3D77B1"/>
    <a:srgbClr val="70AD47"/>
    <a:srgbClr val="45B664"/>
    <a:srgbClr val="43BEB9"/>
    <a:srgbClr val="4472C4"/>
    <a:srgbClr val="67B9C7"/>
    <a:srgbClr val="93E17B"/>
    <a:srgbClr val="F159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1430" autoAdjust="0"/>
  </p:normalViewPr>
  <p:slideViewPr>
    <p:cSldViewPr snapToGrid="0" showGuides="1">
      <p:cViewPr varScale="1">
        <p:scale>
          <a:sx n="141" d="100"/>
          <a:sy n="141" d="100"/>
        </p:scale>
        <p:origin x="-1968" y="-108"/>
      </p:cViewPr>
      <p:guideLst>
        <p:guide orient="horz" pos="162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22AE71-261D-4CE9-9C9F-65DE5E0E52EA}" type="doc">
      <dgm:prSet loTypeId="urn:microsoft.com/office/officeart/2005/8/layout/radial5" loCatId="cycle" qsTypeId="urn:microsoft.com/office/officeart/2005/8/quickstyle/simple1" qsCatId="simple" csTypeId="urn:microsoft.com/office/officeart/2005/8/colors/colorful5" csCatId="colorful" phldr="1"/>
      <dgm:spPr/>
      <dgm:t>
        <a:bodyPr/>
        <a:lstStyle/>
        <a:p>
          <a:endParaRPr lang="zh-CN" altLang="en-US"/>
        </a:p>
      </dgm:t>
    </dgm:pt>
    <dgm:pt modelId="{031D72B9-EB02-4911-9200-156D99C524D6}">
      <dgm:prSet phldrT="[文本]"/>
      <dgm:spPr/>
      <dgm:t>
        <a:bodyPr/>
        <a:lstStyle/>
        <a:p>
          <a:r>
            <a:rPr lang="zh-CN" altLang="en-US" b="1" dirty="0" smtClean="0">
              <a:latin typeface="微软雅黑" panose="020B0503020204020204" pitchFamily="34" charset="-122"/>
              <a:ea typeface="微软雅黑" panose="020B0503020204020204" pitchFamily="34" charset="-122"/>
            </a:rPr>
            <a:t>数据</a:t>
          </a:r>
          <a:r>
            <a:rPr lang="en-US" altLang="zh-CN" b="1" dirty="0" smtClean="0">
              <a:latin typeface="微软雅黑" panose="020B0503020204020204" pitchFamily="34" charset="-122"/>
              <a:ea typeface="微软雅黑" panose="020B0503020204020204" pitchFamily="34" charset="-122"/>
            </a:rPr>
            <a:t/>
          </a:r>
          <a:br>
            <a:rPr lang="en-US" altLang="zh-CN" b="1" dirty="0" smtClean="0">
              <a:latin typeface="微软雅黑" panose="020B0503020204020204" pitchFamily="34" charset="-122"/>
              <a:ea typeface="微软雅黑" panose="020B0503020204020204" pitchFamily="34" charset="-122"/>
            </a:rPr>
          </a:br>
          <a:r>
            <a:rPr lang="zh-CN" altLang="en-US" b="1" dirty="0" smtClean="0">
              <a:latin typeface="微软雅黑" panose="020B0503020204020204" pitchFamily="34" charset="-122"/>
              <a:ea typeface="微软雅黑" panose="020B0503020204020204" pitchFamily="34" charset="-122"/>
            </a:rPr>
            <a:t>质量</a:t>
          </a:r>
          <a:endParaRPr lang="zh-CN" altLang="en-US" b="1" dirty="0">
            <a:latin typeface="微软雅黑" panose="020B0503020204020204" pitchFamily="34" charset="-122"/>
            <a:ea typeface="微软雅黑" panose="020B0503020204020204" pitchFamily="34" charset="-122"/>
          </a:endParaRPr>
        </a:p>
      </dgm:t>
    </dgm:pt>
    <dgm:pt modelId="{3CFEC9D7-5021-4392-93E5-54FEC76B6F6D}" type="parTrans" cxnId="{A41B1472-C504-452D-9C73-BDA07AF03F41}">
      <dgm:prSet/>
      <dgm:spPr/>
      <dgm:t>
        <a:bodyPr/>
        <a:lstStyle/>
        <a:p>
          <a:endParaRPr lang="zh-CN" altLang="en-US" b="1">
            <a:latin typeface="微软雅黑" panose="020B0503020204020204" pitchFamily="34" charset="-122"/>
            <a:ea typeface="微软雅黑" panose="020B0503020204020204" pitchFamily="34" charset="-122"/>
          </a:endParaRPr>
        </a:p>
      </dgm:t>
    </dgm:pt>
    <dgm:pt modelId="{B62F1D3B-EB70-4C39-B3B3-DDFE838D7AA6}" type="sibTrans" cxnId="{A41B1472-C504-452D-9C73-BDA07AF03F41}">
      <dgm:prSet/>
      <dgm:spPr/>
      <dgm:t>
        <a:bodyPr/>
        <a:lstStyle/>
        <a:p>
          <a:endParaRPr lang="zh-CN" altLang="en-US" b="1">
            <a:latin typeface="微软雅黑" panose="020B0503020204020204" pitchFamily="34" charset="-122"/>
            <a:ea typeface="微软雅黑" panose="020B0503020204020204" pitchFamily="34" charset="-122"/>
          </a:endParaRPr>
        </a:p>
      </dgm:t>
    </dgm:pt>
    <dgm:pt modelId="{9C050F8C-BB11-4EDC-AE04-44AFA3D69655}">
      <dgm:prSet phldrT="[文本]"/>
      <dgm:spPr/>
      <dgm:t>
        <a:bodyPr/>
        <a:lstStyle/>
        <a:p>
          <a:r>
            <a:rPr lang="zh-CN" altLang="en-US" b="1" dirty="0" smtClean="0">
              <a:latin typeface="微软雅黑" panose="020B0503020204020204" pitchFamily="34" charset="-122"/>
              <a:ea typeface="微软雅黑" panose="020B0503020204020204" pitchFamily="34" charset="-122"/>
            </a:rPr>
            <a:t>信息</a:t>
          </a:r>
          <a:r>
            <a:rPr lang="en-US" altLang="zh-CN" b="1" dirty="0" smtClean="0">
              <a:latin typeface="微软雅黑" panose="020B0503020204020204" pitchFamily="34" charset="-122"/>
              <a:ea typeface="微软雅黑" panose="020B0503020204020204" pitchFamily="34" charset="-122"/>
            </a:rPr>
            <a:t/>
          </a:r>
          <a:br>
            <a:rPr lang="en-US" altLang="zh-CN" b="1" dirty="0" smtClean="0">
              <a:latin typeface="微软雅黑" panose="020B0503020204020204" pitchFamily="34" charset="-122"/>
              <a:ea typeface="微软雅黑" panose="020B0503020204020204" pitchFamily="34" charset="-122"/>
            </a:rPr>
          </a:br>
          <a:r>
            <a:rPr lang="zh-CN" altLang="en-US" b="1" dirty="0" smtClean="0">
              <a:latin typeface="微软雅黑" panose="020B0503020204020204" pitchFamily="34" charset="-122"/>
              <a:ea typeface="微软雅黑" panose="020B0503020204020204" pitchFamily="34" charset="-122"/>
            </a:rPr>
            <a:t>因素</a:t>
          </a:r>
          <a:endParaRPr lang="zh-CN" altLang="en-US" b="1" dirty="0">
            <a:latin typeface="微软雅黑" panose="020B0503020204020204" pitchFamily="34" charset="-122"/>
            <a:ea typeface="微软雅黑" panose="020B0503020204020204" pitchFamily="34" charset="-122"/>
          </a:endParaRPr>
        </a:p>
      </dgm:t>
    </dgm:pt>
    <dgm:pt modelId="{F95F7623-B6A1-4BFA-8085-1069E37ED812}" type="parTrans" cxnId="{CD5CE2E7-AC2A-4D35-B038-3B7C912C10E9}">
      <dgm:prSet/>
      <dgm:spPr/>
      <dgm:t>
        <a:bodyPr/>
        <a:lstStyle/>
        <a:p>
          <a:endParaRPr lang="zh-CN" altLang="en-US" b="1">
            <a:latin typeface="微软雅黑" panose="020B0503020204020204" pitchFamily="34" charset="-122"/>
            <a:ea typeface="微软雅黑" panose="020B0503020204020204" pitchFamily="34" charset="-122"/>
          </a:endParaRPr>
        </a:p>
      </dgm:t>
    </dgm:pt>
    <dgm:pt modelId="{12AC339D-61F6-48D7-819B-CFCDF1FBE326}" type="sibTrans" cxnId="{CD5CE2E7-AC2A-4D35-B038-3B7C912C10E9}">
      <dgm:prSet/>
      <dgm:spPr/>
      <dgm:t>
        <a:bodyPr/>
        <a:lstStyle/>
        <a:p>
          <a:endParaRPr lang="zh-CN" altLang="en-US" b="1">
            <a:latin typeface="微软雅黑" panose="020B0503020204020204" pitchFamily="34" charset="-122"/>
            <a:ea typeface="微软雅黑" panose="020B0503020204020204" pitchFamily="34" charset="-122"/>
          </a:endParaRPr>
        </a:p>
      </dgm:t>
    </dgm:pt>
    <dgm:pt modelId="{19D0D1D6-059F-42C9-BA58-3E5DA01894A2}">
      <dgm:prSet phldrT="[文本]"/>
      <dgm:spPr/>
      <dgm:t>
        <a:bodyPr/>
        <a:lstStyle/>
        <a:p>
          <a:r>
            <a:rPr lang="zh-CN" altLang="en-US" b="1" dirty="0" smtClean="0">
              <a:latin typeface="微软雅黑" panose="020B0503020204020204" pitchFamily="34" charset="-122"/>
              <a:ea typeface="微软雅黑" panose="020B0503020204020204" pitchFamily="34" charset="-122"/>
            </a:rPr>
            <a:t>技术</a:t>
          </a:r>
          <a:r>
            <a:rPr lang="en-US" altLang="zh-CN" b="1" dirty="0" smtClean="0">
              <a:latin typeface="微软雅黑" panose="020B0503020204020204" pitchFamily="34" charset="-122"/>
              <a:ea typeface="微软雅黑" panose="020B0503020204020204" pitchFamily="34" charset="-122"/>
            </a:rPr>
            <a:t/>
          </a:r>
          <a:br>
            <a:rPr lang="en-US" altLang="zh-CN" b="1" dirty="0" smtClean="0">
              <a:latin typeface="微软雅黑" panose="020B0503020204020204" pitchFamily="34" charset="-122"/>
              <a:ea typeface="微软雅黑" panose="020B0503020204020204" pitchFamily="34" charset="-122"/>
            </a:rPr>
          </a:br>
          <a:r>
            <a:rPr lang="zh-CN" altLang="en-US" b="1" dirty="0" smtClean="0">
              <a:latin typeface="微软雅黑" panose="020B0503020204020204" pitchFamily="34" charset="-122"/>
              <a:ea typeface="微软雅黑" panose="020B0503020204020204" pitchFamily="34" charset="-122"/>
            </a:rPr>
            <a:t>因素</a:t>
          </a:r>
          <a:endParaRPr lang="zh-CN" altLang="en-US" b="1" dirty="0">
            <a:latin typeface="微软雅黑" panose="020B0503020204020204" pitchFamily="34" charset="-122"/>
            <a:ea typeface="微软雅黑" panose="020B0503020204020204" pitchFamily="34" charset="-122"/>
          </a:endParaRPr>
        </a:p>
      </dgm:t>
    </dgm:pt>
    <dgm:pt modelId="{E3D3093C-0330-4865-814B-EC2A1B452735}" type="parTrans" cxnId="{D98AAF2A-08E9-4853-A3F3-57D3C6834F57}">
      <dgm:prSet/>
      <dgm:spPr/>
      <dgm:t>
        <a:bodyPr/>
        <a:lstStyle/>
        <a:p>
          <a:endParaRPr lang="zh-CN" altLang="en-US" b="1">
            <a:latin typeface="微软雅黑" panose="020B0503020204020204" pitchFamily="34" charset="-122"/>
            <a:ea typeface="微软雅黑" panose="020B0503020204020204" pitchFamily="34" charset="-122"/>
          </a:endParaRPr>
        </a:p>
      </dgm:t>
    </dgm:pt>
    <dgm:pt modelId="{B96CFE7F-2006-4BD8-98E0-A86AE65173B9}" type="sibTrans" cxnId="{D98AAF2A-08E9-4853-A3F3-57D3C6834F57}">
      <dgm:prSet/>
      <dgm:spPr/>
      <dgm:t>
        <a:bodyPr/>
        <a:lstStyle/>
        <a:p>
          <a:endParaRPr lang="zh-CN" altLang="en-US" b="1">
            <a:latin typeface="微软雅黑" panose="020B0503020204020204" pitchFamily="34" charset="-122"/>
            <a:ea typeface="微软雅黑" panose="020B0503020204020204" pitchFamily="34" charset="-122"/>
          </a:endParaRPr>
        </a:p>
      </dgm:t>
    </dgm:pt>
    <dgm:pt modelId="{F7E96859-35E1-4D41-AE60-5D4A1BB72C3B}">
      <dgm:prSet phldrT="[文本]"/>
      <dgm:spPr/>
      <dgm:t>
        <a:bodyPr/>
        <a:lstStyle/>
        <a:p>
          <a:r>
            <a:rPr lang="zh-CN" altLang="en-US" b="1" dirty="0" smtClean="0">
              <a:latin typeface="微软雅黑" panose="020B0503020204020204" pitchFamily="34" charset="-122"/>
              <a:ea typeface="微软雅黑" panose="020B0503020204020204" pitchFamily="34" charset="-122"/>
            </a:rPr>
            <a:t>流程</a:t>
          </a:r>
          <a:r>
            <a:rPr lang="en-US" altLang="zh-CN" b="1" dirty="0" smtClean="0">
              <a:latin typeface="微软雅黑" panose="020B0503020204020204" pitchFamily="34" charset="-122"/>
              <a:ea typeface="微软雅黑" panose="020B0503020204020204" pitchFamily="34" charset="-122"/>
            </a:rPr>
            <a:t/>
          </a:r>
          <a:br>
            <a:rPr lang="en-US" altLang="zh-CN" b="1" dirty="0" smtClean="0">
              <a:latin typeface="微软雅黑" panose="020B0503020204020204" pitchFamily="34" charset="-122"/>
              <a:ea typeface="微软雅黑" panose="020B0503020204020204" pitchFamily="34" charset="-122"/>
            </a:rPr>
          </a:br>
          <a:r>
            <a:rPr lang="zh-CN" altLang="en-US" b="1" dirty="0" smtClean="0">
              <a:latin typeface="微软雅黑" panose="020B0503020204020204" pitchFamily="34" charset="-122"/>
              <a:ea typeface="微软雅黑" panose="020B0503020204020204" pitchFamily="34" charset="-122"/>
            </a:rPr>
            <a:t>因素</a:t>
          </a:r>
          <a:endParaRPr lang="zh-CN" altLang="en-US" b="1" dirty="0">
            <a:latin typeface="微软雅黑" panose="020B0503020204020204" pitchFamily="34" charset="-122"/>
            <a:ea typeface="微软雅黑" panose="020B0503020204020204" pitchFamily="34" charset="-122"/>
          </a:endParaRPr>
        </a:p>
      </dgm:t>
    </dgm:pt>
    <dgm:pt modelId="{6F1F1CC8-DE40-43A2-837C-A47FBD5680C5}" type="parTrans" cxnId="{3A6CD2B3-C7B5-4AFD-8582-75D89148757B}">
      <dgm:prSet/>
      <dgm:spPr/>
      <dgm:t>
        <a:bodyPr/>
        <a:lstStyle/>
        <a:p>
          <a:endParaRPr lang="zh-CN" altLang="en-US" b="1">
            <a:latin typeface="微软雅黑" panose="020B0503020204020204" pitchFamily="34" charset="-122"/>
            <a:ea typeface="微软雅黑" panose="020B0503020204020204" pitchFamily="34" charset="-122"/>
          </a:endParaRPr>
        </a:p>
      </dgm:t>
    </dgm:pt>
    <dgm:pt modelId="{BC823447-02A9-4E96-A068-124143B1938D}" type="sibTrans" cxnId="{3A6CD2B3-C7B5-4AFD-8582-75D89148757B}">
      <dgm:prSet/>
      <dgm:spPr/>
      <dgm:t>
        <a:bodyPr/>
        <a:lstStyle/>
        <a:p>
          <a:endParaRPr lang="zh-CN" altLang="en-US" b="1">
            <a:latin typeface="微软雅黑" panose="020B0503020204020204" pitchFamily="34" charset="-122"/>
            <a:ea typeface="微软雅黑" panose="020B0503020204020204" pitchFamily="34" charset="-122"/>
          </a:endParaRPr>
        </a:p>
      </dgm:t>
    </dgm:pt>
    <dgm:pt modelId="{42BE1D60-33BB-455B-A496-B4A9510A6483}">
      <dgm:prSet phldrT="[文本]"/>
      <dgm:spPr/>
      <dgm:t>
        <a:bodyPr/>
        <a:lstStyle/>
        <a:p>
          <a:r>
            <a:rPr lang="zh-CN" altLang="en-US" b="1" dirty="0" smtClean="0">
              <a:latin typeface="微软雅黑" panose="020B0503020204020204" pitchFamily="34" charset="-122"/>
              <a:ea typeface="微软雅黑" panose="020B0503020204020204" pitchFamily="34" charset="-122"/>
            </a:rPr>
            <a:t>管理</a:t>
          </a:r>
          <a:r>
            <a:rPr lang="en-US" altLang="zh-CN" b="1" dirty="0" smtClean="0">
              <a:latin typeface="微软雅黑" panose="020B0503020204020204" pitchFamily="34" charset="-122"/>
              <a:ea typeface="微软雅黑" panose="020B0503020204020204" pitchFamily="34" charset="-122"/>
            </a:rPr>
            <a:t/>
          </a:r>
          <a:br>
            <a:rPr lang="en-US" altLang="zh-CN" b="1" dirty="0" smtClean="0">
              <a:latin typeface="微软雅黑" panose="020B0503020204020204" pitchFamily="34" charset="-122"/>
              <a:ea typeface="微软雅黑" panose="020B0503020204020204" pitchFamily="34" charset="-122"/>
            </a:rPr>
          </a:br>
          <a:r>
            <a:rPr lang="zh-CN" altLang="en-US" b="1" dirty="0" smtClean="0">
              <a:latin typeface="微软雅黑" panose="020B0503020204020204" pitchFamily="34" charset="-122"/>
              <a:ea typeface="微软雅黑" panose="020B0503020204020204" pitchFamily="34" charset="-122"/>
            </a:rPr>
            <a:t>因素</a:t>
          </a:r>
          <a:endParaRPr lang="zh-CN" altLang="en-US" b="1" dirty="0">
            <a:latin typeface="微软雅黑" panose="020B0503020204020204" pitchFamily="34" charset="-122"/>
            <a:ea typeface="微软雅黑" panose="020B0503020204020204" pitchFamily="34" charset="-122"/>
          </a:endParaRPr>
        </a:p>
      </dgm:t>
    </dgm:pt>
    <dgm:pt modelId="{A9287C91-5DC0-41FE-941C-A2B81C82A72C}" type="parTrans" cxnId="{01D8D2C8-56A9-417E-9496-03EF24F2E5B3}">
      <dgm:prSet/>
      <dgm:spPr/>
      <dgm:t>
        <a:bodyPr/>
        <a:lstStyle/>
        <a:p>
          <a:endParaRPr lang="zh-CN" altLang="en-US" b="1">
            <a:latin typeface="微软雅黑" panose="020B0503020204020204" pitchFamily="34" charset="-122"/>
            <a:ea typeface="微软雅黑" panose="020B0503020204020204" pitchFamily="34" charset="-122"/>
          </a:endParaRPr>
        </a:p>
      </dgm:t>
    </dgm:pt>
    <dgm:pt modelId="{7DE4C5BE-0691-4402-AE1D-897050B964FD}" type="sibTrans" cxnId="{01D8D2C8-56A9-417E-9496-03EF24F2E5B3}">
      <dgm:prSet/>
      <dgm:spPr/>
      <dgm:t>
        <a:bodyPr/>
        <a:lstStyle/>
        <a:p>
          <a:endParaRPr lang="zh-CN" altLang="en-US" b="1">
            <a:latin typeface="微软雅黑" panose="020B0503020204020204" pitchFamily="34" charset="-122"/>
            <a:ea typeface="微软雅黑" panose="020B0503020204020204" pitchFamily="34" charset="-122"/>
          </a:endParaRPr>
        </a:p>
      </dgm:t>
    </dgm:pt>
    <dgm:pt modelId="{95A9983E-B6B2-4F4D-AF60-34A319E8B3FF}" type="pres">
      <dgm:prSet presAssocID="{D222AE71-261D-4CE9-9C9F-65DE5E0E52EA}" presName="Name0" presStyleCnt="0">
        <dgm:presLayoutVars>
          <dgm:chMax val="1"/>
          <dgm:dir/>
          <dgm:animLvl val="ctr"/>
          <dgm:resizeHandles val="exact"/>
        </dgm:presLayoutVars>
      </dgm:prSet>
      <dgm:spPr/>
      <dgm:t>
        <a:bodyPr/>
        <a:lstStyle/>
        <a:p>
          <a:endParaRPr lang="zh-CN" altLang="en-US"/>
        </a:p>
      </dgm:t>
    </dgm:pt>
    <dgm:pt modelId="{B152A7DC-7763-4BE6-A7F5-75FBB59E0B13}" type="pres">
      <dgm:prSet presAssocID="{031D72B9-EB02-4911-9200-156D99C524D6}" presName="centerShape" presStyleLbl="node0" presStyleIdx="0" presStyleCnt="1"/>
      <dgm:spPr/>
      <dgm:t>
        <a:bodyPr/>
        <a:lstStyle/>
        <a:p>
          <a:endParaRPr lang="zh-CN" altLang="en-US"/>
        </a:p>
      </dgm:t>
    </dgm:pt>
    <dgm:pt modelId="{602C911A-16DC-42A9-AAE0-7C978A929E7C}" type="pres">
      <dgm:prSet presAssocID="{F95F7623-B6A1-4BFA-8085-1069E37ED812}" presName="parTrans" presStyleLbl="sibTrans2D1" presStyleIdx="0" presStyleCnt="4"/>
      <dgm:spPr/>
      <dgm:t>
        <a:bodyPr/>
        <a:lstStyle/>
        <a:p>
          <a:endParaRPr lang="zh-CN" altLang="en-US"/>
        </a:p>
      </dgm:t>
    </dgm:pt>
    <dgm:pt modelId="{38FFC7B0-548C-45EB-A2AD-1BB180F1A009}" type="pres">
      <dgm:prSet presAssocID="{F95F7623-B6A1-4BFA-8085-1069E37ED812}" presName="connectorText" presStyleLbl="sibTrans2D1" presStyleIdx="0" presStyleCnt="4"/>
      <dgm:spPr/>
      <dgm:t>
        <a:bodyPr/>
        <a:lstStyle/>
        <a:p>
          <a:endParaRPr lang="zh-CN" altLang="en-US"/>
        </a:p>
      </dgm:t>
    </dgm:pt>
    <dgm:pt modelId="{5A6E5465-5761-4346-AA17-AB991854DC86}" type="pres">
      <dgm:prSet presAssocID="{9C050F8C-BB11-4EDC-AE04-44AFA3D69655}" presName="node" presStyleLbl="node1" presStyleIdx="0" presStyleCnt="4">
        <dgm:presLayoutVars>
          <dgm:bulletEnabled val="1"/>
        </dgm:presLayoutVars>
      </dgm:prSet>
      <dgm:spPr/>
      <dgm:t>
        <a:bodyPr/>
        <a:lstStyle/>
        <a:p>
          <a:endParaRPr lang="zh-CN" altLang="en-US"/>
        </a:p>
      </dgm:t>
    </dgm:pt>
    <dgm:pt modelId="{C77B37AC-C7E0-4F08-8EF2-A14ACF3F209B}" type="pres">
      <dgm:prSet presAssocID="{E3D3093C-0330-4865-814B-EC2A1B452735}" presName="parTrans" presStyleLbl="sibTrans2D1" presStyleIdx="1" presStyleCnt="4"/>
      <dgm:spPr/>
      <dgm:t>
        <a:bodyPr/>
        <a:lstStyle/>
        <a:p>
          <a:endParaRPr lang="zh-CN" altLang="en-US"/>
        </a:p>
      </dgm:t>
    </dgm:pt>
    <dgm:pt modelId="{723539DD-6906-4F0A-AA19-2FBC87ACAF23}" type="pres">
      <dgm:prSet presAssocID="{E3D3093C-0330-4865-814B-EC2A1B452735}" presName="connectorText" presStyleLbl="sibTrans2D1" presStyleIdx="1" presStyleCnt="4"/>
      <dgm:spPr/>
      <dgm:t>
        <a:bodyPr/>
        <a:lstStyle/>
        <a:p>
          <a:endParaRPr lang="zh-CN" altLang="en-US"/>
        </a:p>
      </dgm:t>
    </dgm:pt>
    <dgm:pt modelId="{30E75523-3EDF-4BF6-AE7E-E9D3CAFA1022}" type="pres">
      <dgm:prSet presAssocID="{19D0D1D6-059F-42C9-BA58-3E5DA01894A2}" presName="node" presStyleLbl="node1" presStyleIdx="1" presStyleCnt="4">
        <dgm:presLayoutVars>
          <dgm:bulletEnabled val="1"/>
        </dgm:presLayoutVars>
      </dgm:prSet>
      <dgm:spPr/>
      <dgm:t>
        <a:bodyPr/>
        <a:lstStyle/>
        <a:p>
          <a:endParaRPr lang="zh-CN" altLang="en-US"/>
        </a:p>
      </dgm:t>
    </dgm:pt>
    <dgm:pt modelId="{02C09061-0D6B-43D5-8F25-F2DC4976AFD5}" type="pres">
      <dgm:prSet presAssocID="{6F1F1CC8-DE40-43A2-837C-A47FBD5680C5}" presName="parTrans" presStyleLbl="sibTrans2D1" presStyleIdx="2" presStyleCnt="4"/>
      <dgm:spPr/>
      <dgm:t>
        <a:bodyPr/>
        <a:lstStyle/>
        <a:p>
          <a:endParaRPr lang="zh-CN" altLang="en-US"/>
        </a:p>
      </dgm:t>
    </dgm:pt>
    <dgm:pt modelId="{544C1D55-9994-4993-A7E6-97E91C7A2970}" type="pres">
      <dgm:prSet presAssocID="{6F1F1CC8-DE40-43A2-837C-A47FBD5680C5}" presName="connectorText" presStyleLbl="sibTrans2D1" presStyleIdx="2" presStyleCnt="4"/>
      <dgm:spPr/>
      <dgm:t>
        <a:bodyPr/>
        <a:lstStyle/>
        <a:p>
          <a:endParaRPr lang="zh-CN" altLang="en-US"/>
        </a:p>
      </dgm:t>
    </dgm:pt>
    <dgm:pt modelId="{29C0C6EE-0063-4F72-9D11-03C5184D49F1}" type="pres">
      <dgm:prSet presAssocID="{F7E96859-35E1-4D41-AE60-5D4A1BB72C3B}" presName="node" presStyleLbl="node1" presStyleIdx="2" presStyleCnt="4">
        <dgm:presLayoutVars>
          <dgm:bulletEnabled val="1"/>
        </dgm:presLayoutVars>
      </dgm:prSet>
      <dgm:spPr/>
      <dgm:t>
        <a:bodyPr/>
        <a:lstStyle/>
        <a:p>
          <a:endParaRPr lang="zh-CN" altLang="en-US"/>
        </a:p>
      </dgm:t>
    </dgm:pt>
    <dgm:pt modelId="{9870A873-B1C7-4568-8992-E1A1F0834740}" type="pres">
      <dgm:prSet presAssocID="{A9287C91-5DC0-41FE-941C-A2B81C82A72C}" presName="parTrans" presStyleLbl="sibTrans2D1" presStyleIdx="3" presStyleCnt="4"/>
      <dgm:spPr/>
      <dgm:t>
        <a:bodyPr/>
        <a:lstStyle/>
        <a:p>
          <a:endParaRPr lang="zh-CN" altLang="en-US"/>
        </a:p>
      </dgm:t>
    </dgm:pt>
    <dgm:pt modelId="{0D59F430-052E-490D-8F47-434B566876D2}" type="pres">
      <dgm:prSet presAssocID="{A9287C91-5DC0-41FE-941C-A2B81C82A72C}" presName="connectorText" presStyleLbl="sibTrans2D1" presStyleIdx="3" presStyleCnt="4"/>
      <dgm:spPr/>
      <dgm:t>
        <a:bodyPr/>
        <a:lstStyle/>
        <a:p>
          <a:endParaRPr lang="zh-CN" altLang="en-US"/>
        </a:p>
      </dgm:t>
    </dgm:pt>
    <dgm:pt modelId="{79484A7C-B7E5-48E4-B058-FF6B694CF5BD}" type="pres">
      <dgm:prSet presAssocID="{42BE1D60-33BB-455B-A496-B4A9510A6483}" presName="node" presStyleLbl="node1" presStyleIdx="3" presStyleCnt="4">
        <dgm:presLayoutVars>
          <dgm:bulletEnabled val="1"/>
        </dgm:presLayoutVars>
      </dgm:prSet>
      <dgm:spPr/>
      <dgm:t>
        <a:bodyPr/>
        <a:lstStyle/>
        <a:p>
          <a:endParaRPr lang="zh-CN" altLang="en-US"/>
        </a:p>
      </dgm:t>
    </dgm:pt>
  </dgm:ptLst>
  <dgm:cxnLst>
    <dgm:cxn modelId="{8F15D9A3-5737-46EC-90A9-D26243F703F2}" type="presOf" srcId="{F95F7623-B6A1-4BFA-8085-1069E37ED812}" destId="{602C911A-16DC-42A9-AAE0-7C978A929E7C}" srcOrd="0" destOrd="0" presId="urn:microsoft.com/office/officeart/2005/8/layout/radial5"/>
    <dgm:cxn modelId="{4DE336F9-610D-4F8E-86E6-824E63FF2C13}" type="presOf" srcId="{6F1F1CC8-DE40-43A2-837C-A47FBD5680C5}" destId="{544C1D55-9994-4993-A7E6-97E91C7A2970}" srcOrd="1" destOrd="0" presId="urn:microsoft.com/office/officeart/2005/8/layout/radial5"/>
    <dgm:cxn modelId="{7FEBCC11-3BDD-4A3A-9824-419FDADD2B56}" type="presOf" srcId="{19D0D1D6-059F-42C9-BA58-3E5DA01894A2}" destId="{30E75523-3EDF-4BF6-AE7E-E9D3CAFA1022}" srcOrd="0" destOrd="0" presId="urn:microsoft.com/office/officeart/2005/8/layout/radial5"/>
    <dgm:cxn modelId="{33AEBEE4-34B2-4B00-8511-F6A021CE6BF4}" type="presOf" srcId="{E3D3093C-0330-4865-814B-EC2A1B452735}" destId="{C77B37AC-C7E0-4F08-8EF2-A14ACF3F209B}" srcOrd="0" destOrd="0" presId="urn:microsoft.com/office/officeart/2005/8/layout/radial5"/>
    <dgm:cxn modelId="{82000649-6F70-4E1D-8EF4-276EAE3F3016}" type="presOf" srcId="{F95F7623-B6A1-4BFA-8085-1069E37ED812}" destId="{38FFC7B0-548C-45EB-A2AD-1BB180F1A009}" srcOrd="1" destOrd="0" presId="urn:microsoft.com/office/officeart/2005/8/layout/radial5"/>
    <dgm:cxn modelId="{1DB6C802-D87A-48F1-B0DF-C4849D18D776}" type="presOf" srcId="{E3D3093C-0330-4865-814B-EC2A1B452735}" destId="{723539DD-6906-4F0A-AA19-2FBC87ACAF23}" srcOrd="1" destOrd="0" presId="urn:microsoft.com/office/officeart/2005/8/layout/radial5"/>
    <dgm:cxn modelId="{CD5CE2E7-AC2A-4D35-B038-3B7C912C10E9}" srcId="{031D72B9-EB02-4911-9200-156D99C524D6}" destId="{9C050F8C-BB11-4EDC-AE04-44AFA3D69655}" srcOrd="0" destOrd="0" parTransId="{F95F7623-B6A1-4BFA-8085-1069E37ED812}" sibTransId="{12AC339D-61F6-48D7-819B-CFCDF1FBE326}"/>
    <dgm:cxn modelId="{D98AAF2A-08E9-4853-A3F3-57D3C6834F57}" srcId="{031D72B9-EB02-4911-9200-156D99C524D6}" destId="{19D0D1D6-059F-42C9-BA58-3E5DA01894A2}" srcOrd="1" destOrd="0" parTransId="{E3D3093C-0330-4865-814B-EC2A1B452735}" sibTransId="{B96CFE7F-2006-4BD8-98E0-A86AE65173B9}"/>
    <dgm:cxn modelId="{A7A24415-AC55-4811-BE51-E7CA266493F9}" type="presOf" srcId="{D222AE71-261D-4CE9-9C9F-65DE5E0E52EA}" destId="{95A9983E-B6B2-4F4D-AF60-34A319E8B3FF}" srcOrd="0" destOrd="0" presId="urn:microsoft.com/office/officeart/2005/8/layout/radial5"/>
    <dgm:cxn modelId="{3FC8176D-B630-4C28-90A3-89F061598352}" type="presOf" srcId="{A9287C91-5DC0-41FE-941C-A2B81C82A72C}" destId="{0D59F430-052E-490D-8F47-434B566876D2}" srcOrd="1" destOrd="0" presId="urn:microsoft.com/office/officeart/2005/8/layout/radial5"/>
    <dgm:cxn modelId="{46FBDD13-164A-4DF8-8EFA-4170479B0813}" type="presOf" srcId="{A9287C91-5DC0-41FE-941C-A2B81C82A72C}" destId="{9870A873-B1C7-4568-8992-E1A1F0834740}" srcOrd="0" destOrd="0" presId="urn:microsoft.com/office/officeart/2005/8/layout/radial5"/>
    <dgm:cxn modelId="{7CFFFECD-A043-4946-B364-6649F39C6ABC}" type="presOf" srcId="{9C050F8C-BB11-4EDC-AE04-44AFA3D69655}" destId="{5A6E5465-5761-4346-AA17-AB991854DC86}" srcOrd="0" destOrd="0" presId="urn:microsoft.com/office/officeart/2005/8/layout/radial5"/>
    <dgm:cxn modelId="{3A6CD2B3-C7B5-4AFD-8582-75D89148757B}" srcId="{031D72B9-EB02-4911-9200-156D99C524D6}" destId="{F7E96859-35E1-4D41-AE60-5D4A1BB72C3B}" srcOrd="2" destOrd="0" parTransId="{6F1F1CC8-DE40-43A2-837C-A47FBD5680C5}" sibTransId="{BC823447-02A9-4E96-A068-124143B1938D}"/>
    <dgm:cxn modelId="{81152A74-509A-4DBD-8606-8DB203712535}" type="presOf" srcId="{031D72B9-EB02-4911-9200-156D99C524D6}" destId="{B152A7DC-7763-4BE6-A7F5-75FBB59E0B13}" srcOrd="0" destOrd="0" presId="urn:microsoft.com/office/officeart/2005/8/layout/radial5"/>
    <dgm:cxn modelId="{0B2C1F5B-2812-4D75-930C-616A7301AA6F}" type="presOf" srcId="{F7E96859-35E1-4D41-AE60-5D4A1BB72C3B}" destId="{29C0C6EE-0063-4F72-9D11-03C5184D49F1}" srcOrd="0" destOrd="0" presId="urn:microsoft.com/office/officeart/2005/8/layout/radial5"/>
    <dgm:cxn modelId="{A41B1472-C504-452D-9C73-BDA07AF03F41}" srcId="{D222AE71-261D-4CE9-9C9F-65DE5E0E52EA}" destId="{031D72B9-EB02-4911-9200-156D99C524D6}" srcOrd="0" destOrd="0" parTransId="{3CFEC9D7-5021-4392-93E5-54FEC76B6F6D}" sibTransId="{B62F1D3B-EB70-4C39-B3B3-DDFE838D7AA6}"/>
    <dgm:cxn modelId="{CE2D1C5E-8804-4ABE-9C8C-F3F8CD5FE9D2}" type="presOf" srcId="{42BE1D60-33BB-455B-A496-B4A9510A6483}" destId="{79484A7C-B7E5-48E4-B058-FF6B694CF5BD}" srcOrd="0" destOrd="0" presId="urn:microsoft.com/office/officeart/2005/8/layout/radial5"/>
    <dgm:cxn modelId="{01D8D2C8-56A9-417E-9496-03EF24F2E5B3}" srcId="{031D72B9-EB02-4911-9200-156D99C524D6}" destId="{42BE1D60-33BB-455B-A496-B4A9510A6483}" srcOrd="3" destOrd="0" parTransId="{A9287C91-5DC0-41FE-941C-A2B81C82A72C}" sibTransId="{7DE4C5BE-0691-4402-AE1D-897050B964FD}"/>
    <dgm:cxn modelId="{86B3EA5B-6E8C-4EC8-B45C-D07460CCC80D}" type="presOf" srcId="{6F1F1CC8-DE40-43A2-837C-A47FBD5680C5}" destId="{02C09061-0D6B-43D5-8F25-F2DC4976AFD5}" srcOrd="0" destOrd="0" presId="urn:microsoft.com/office/officeart/2005/8/layout/radial5"/>
    <dgm:cxn modelId="{C6F109F0-65F9-4021-B49C-E45574B15BB0}" type="presParOf" srcId="{95A9983E-B6B2-4F4D-AF60-34A319E8B3FF}" destId="{B152A7DC-7763-4BE6-A7F5-75FBB59E0B13}" srcOrd="0" destOrd="0" presId="urn:microsoft.com/office/officeart/2005/8/layout/radial5"/>
    <dgm:cxn modelId="{135F7D48-51AD-400B-B0BC-B5F7A5AAB0AD}" type="presParOf" srcId="{95A9983E-B6B2-4F4D-AF60-34A319E8B3FF}" destId="{602C911A-16DC-42A9-AAE0-7C978A929E7C}" srcOrd="1" destOrd="0" presId="urn:microsoft.com/office/officeart/2005/8/layout/radial5"/>
    <dgm:cxn modelId="{A9133123-C3F1-481A-B50D-6B85149A4852}" type="presParOf" srcId="{602C911A-16DC-42A9-AAE0-7C978A929E7C}" destId="{38FFC7B0-548C-45EB-A2AD-1BB180F1A009}" srcOrd="0" destOrd="0" presId="urn:microsoft.com/office/officeart/2005/8/layout/radial5"/>
    <dgm:cxn modelId="{1D24D5AC-D919-4120-B9AA-B03B570F341C}" type="presParOf" srcId="{95A9983E-B6B2-4F4D-AF60-34A319E8B3FF}" destId="{5A6E5465-5761-4346-AA17-AB991854DC86}" srcOrd="2" destOrd="0" presId="urn:microsoft.com/office/officeart/2005/8/layout/radial5"/>
    <dgm:cxn modelId="{C037E7E6-F328-4984-8E2A-9AFB9B0952FB}" type="presParOf" srcId="{95A9983E-B6B2-4F4D-AF60-34A319E8B3FF}" destId="{C77B37AC-C7E0-4F08-8EF2-A14ACF3F209B}" srcOrd="3" destOrd="0" presId="urn:microsoft.com/office/officeart/2005/8/layout/radial5"/>
    <dgm:cxn modelId="{76F5D523-DC9D-49BE-98F2-51363BA42A1E}" type="presParOf" srcId="{C77B37AC-C7E0-4F08-8EF2-A14ACF3F209B}" destId="{723539DD-6906-4F0A-AA19-2FBC87ACAF23}" srcOrd="0" destOrd="0" presId="urn:microsoft.com/office/officeart/2005/8/layout/radial5"/>
    <dgm:cxn modelId="{85B606E9-3CDA-4CDD-AD83-79CFB5A4F0F7}" type="presParOf" srcId="{95A9983E-B6B2-4F4D-AF60-34A319E8B3FF}" destId="{30E75523-3EDF-4BF6-AE7E-E9D3CAFA1022}" srcOrd="4" destOrd="0" presId="urn:microsoft.com/office/officeart/2005/8/layout/radial5"/>
    <dgm:cxn modelId="{F6D4B260-D113-4AC2-B075-C88CC5258284}" type="presParOf" srcId="{95A9983E-B6B2-4F4D-AF60-34A319E8B3FF}" destId="{02C09061-0D6B-43D5-8F25-F2DC4976AFD5}" srcOrd="5" destOrd="0" presId="urn:microsoft.com/office/officeart/2005/8/layout/radial5"/>
    <dgm:cxn modelId="{598B82D1-AE81-4FEE-8BE3-06902C53D1A8}" type="presParOf" srcId="{02C09061-0D6B-43D5-8F25-F2DC4976AFD5}" destId="{544C1D55-9994-4993-A7E6-97E91C7A2970}" srcOrd="0" destOrd="0" presId="urn:microsoft.com/office/officeart/2005/8/layout/radial5"/>
    <dgm:cxn modelId="{0279995A-E200-4ACE-855B-E90ED9B23056}" type="presParOf" srcId="{95A9983E-B6B2-4F4D-AF60-34A319E8B3FF}" destId="{29C0C6EE-0063-4F72-9D11-03C5184D49F1}" srcOrd="6" destOrd="0" presId="urn:microsoft.com/office/officeart/2005/8/layout/radial5"/>
    <dgm:cxn modelId="{424BA29F-F1F0-45E2-BF28-D232F623F3FA}" type="presParOf" srcId="{95A9983E-B6B2-4F4D-AF60-34A319E8B3FF}" destId="{9870A873-B1C7-4568-8992-E1A1F0834740}" srcOrd="7" destOrd="0" presId="urn:microsoft.com/office/officeart/2005/8/layout/radial5"/>
    <dgm:cxn modelId="{9E272FAF-AEC8-4639-93DC-4C644A2688AA}" type="presParOf" srcId="{9870A873-B1C7-4568-8992-E1A1F0834740}" destId="{0D59F430-052E-490D-8F47-434B566876D2}" srcOrd="0" destOrd="0" presId="urn:microsoft.com/office/officeart/2005/8/layout/radial5"/>
    <dgm:cxn modelId="{90DD3595-720B-4836-9375-A993D2467CDA}" type="presParOf" srcId="{95A9983E-B6B2-4F4D-AF60-34A319E8B3FF}" destId="{79484A7C-B7E5-48E4-B058-FF6B694CF5BD}"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52A7DC-7763-4BE6-A7F5-75FBB59E0B13}">
      <dsp:nvSpPr>
        <dsp:cNvPr id="0" name=""/>
        <dsp:cNvSpPr/>
      </dsp:nvSpPr>
      <dsp:spPr>
        <a:xfrm>
          <a:off x="1303382" y="930838"/>
          <a:ext cx="664469" cy="66446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100" b="1" kern="1200" dirty="0" smtClean="0">
              <a:latin typeface="微软雅黑" panose="020B0503020204020204" pitchFamily="34" charset="-122"/>
              <a:ea typeface="微软雅黑" panose="020B0503020204020204" pitchFamily="34" charset="-122"/>
            </a:rPr>
            <a:t>数据</a:t>
          </a:r>
          <a:r>
            <a:rPr lang="en-US" altLang="zh-CN" sz="1100" b="1" kern="1200" dirty="0" smtClean="0">
              <a:latin typeface="微软雅黑" panose="020B0503020204020204" pitchFamily="34" charset="-122"/>
              <a:ea typeface="微软雅黑" panose="020B0503020204020204" pitchFamily="34" charset="-122"/>
            </a:rPr>
            <a:t/>
          </a:r>
          <a:br>
            <a:rPr lang="en-US" altLang="zh-CN" sz="1100" b="1" kern="1200" dirty="0" smtClean="0">
              <a:latin typeface="微软雅黑" panose="020B0503020204020204" pitchFamily="34" charset="-122"/>
              <a:ea typeface="微软雅黑" panose="020B0503020204020204" pitchFamily="34" charset="-122"/>
            </a:rPr>
          </a:br>
          <a:r>
            <a:rPr lang="zh-CN" altLang="en-US" sz="1100" b="1" kern="1200" dirty="0" smtClean="0">
              <a:latin typeface="微软雅黑" panose="020B0503020204020204" pitchFamily="34" charset="-122"/>
              <a:ea typeface="微软雅黑" panose="020B0503020204020204" pitchFamily="34" charset="-122"/>
            </a:rPr>
            <a:t>质量</a:t>
          </a:r>
          <a:endParaRPr lang="zh-CN" altLang="en-US" sz="1100" b="1" kern="1200" dirty="0">
            <a:latin typeface="微软雅黑" panose="020B0503020204020204" pitchFamily="34" charset="-122"/>
            <a:ea typeface="微软雅黑" panose="020B0503020204020204" pitchFamily="34" charset="-122"/>
          </a:endParaRPr>
        </a:p>
      </dsp:txBody>
      <dsp:txXfrm>
        <a:off x="1400691" y="1028147"/>
        <a:ext cx="469851" cy="469851"/>
      </dsp:txXfrm>
    </dsp:sp>
    <dsp:sp modelId="{602C911A-16DC-42A9-AAE0-7C978A929E7C}">
      <dsp:nvSpPr>
        <dsp:cNvPr id="0" name=""/>
        <dsp:cNvSpPr/>
      </dsp:nvSpPr>
      <dsp:spPr>
        <a:xfrm rot="16200000">
          <a:off x="1565282" y="689153"/>
          <a:ext cx="140669" cy="22591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zh-CN" altLang="en-US" sz="600" b="1" kern="1200">
            <a:latin typeface="微软雅黑" panose="020B0503020204020204" pitchFamily="34" charset="-122"/>
            <a:ea typeface="微软雅黑" panose="020B0503020204020204" pitchFamily="34" charset="-122"/>
          </a:endParaRPr>
        </a:p>
      </dsp:txBody>
      <dsp:txXfrm>
        <a:off x="1586383" y="755438"/>
        <a:ext cx="98468" cy="135551"/>
      </dsp:txXfrm>
    </dsp:sp>
    <dsp:sp modelId="{5A6E5465-5761-4346-AA17-AB991854DC86}">
      <dsp:nvSpPr>
        <dsp:cNvPr id="0" name=""/>
        <dsp:cNvSpPr/>
      </dsp:nvSpPr>
      <dsp:spPr>
        <a:xfrm>
          <a:off x="1303382" y="955"/>
          <a:ext cx="664469" cy="664469"/>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100" b="1" kern="1200" dirty="0" smtClean="0">
              <a:latin typeface="微软雅黑" panose="020B0503020204020204" pitchFamily="34" charset="-122"/>
              <a:ea typeface="微软雅黑" panose="020B0503020204020204" pitchFamily="34" charset="-122"/>
            </a:rPr>
            <a:t>信息</a:t>
          </a:r>
          <a:r>
            <a:rPr lang="en-US" altLang="zh-CN" sz="1100" b="1" kern="1200" dirty="0" smtClean="0">
              <a:latin typeface="微软雅黑" panose="020B0503020204020204" pitchFamily="34" charset="-122"/>
              <a:ea typeface="微软雅黑" panose="020B0503020204020204" pitchFamily="34" charset="-122"/>
            </a:rPr>
            <a:t/>
          </a:r>
          <a:br>
            <a:rPr lang="en-US" altLang="zh-CN" sz="1100" b="1" kern="1200" dirty="0" smtClean="0">
              <a:latin typeface="微软雅黑" panose="020B0503020204020204" pitchFamily="34" charset="-122"/>
              <a:ea typeface="微软雅黑" panose="020B0503020204020204" pitchFamily="34" charset="-122"/>
            </a:rPr>
          </a:br>
          <a:r>
            <a:rPr lang="zh-CN" altLang="en-US" sz="1100" b="1" kern="1200" dirty="0" smtClean="0">
              <a:latin typeface="微软雅黑" panose="020B0503020204020204" pitchFamily="34" charset="-122"/>
              <a:ea typeface="微软雅黑" panose="020B0503020204020204" pitchFamily="34" charset="-122"/>
            </a:rPr>
            <a:t>因素</a:t>
          </a:r>
          <a:endParaRPr lang="zh-CN" altLang="en-US" sz="1100" b="1" kern="1200" dirty="0">
            <a:latin typeface="微软雅黑" panose="020B0503020204020204" pitchFamily="34" charset="-122"/>
            <a:ea typeface="微软雅黑" panose="020B0503020204020204" pitchFamily="34" charset="-122"/>
          </a:endParaRPr>
        </a:p>
      </dsp:txBody>
      <dsp:txXfrm>
        <a:off x="1400691" y="98264"/>
        <a:ext cx="469851" cy="469851"/>
      </dsp:txXfrm>
    </dsp:sp>
    <dsp:sp modelId="{C77B37AC-C7E0-4F08-8EF2-A14ACF3F209B}">
      <dsp:nvSpPr>
        <dsp:cNvPr id="0" name=""/>
        <dsp:cNvSpPr/>
      </dsp:nvSpPr>
      <dsp:spPr>
        <a:xfrm>
          <a:off x="2026242" y="1150113"/>
          <a:ext cx="140669" cy="225919"/>
        </a:xfrm>
        <a:prstGeom prst="rightArrow">
          <a:avLst>
            <a:gd name="adj1" fmla="val 60000"/>
            <a:gd name="adj2" fmla="val 50000"/>
          </a:avLst>
        </a:prstGeom>
        <a:solidFill>
          <a:schemeClr val="accent5">
            <a:hueOff val="-2451115"/>
            <a:satOff val="-3409"/>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zh-CN" altLang="en-US" sz="600" b="1" kern="1200">
            <a:latin typeface="微软雅黑" panose="020B0503020204020204" pitchFamily="34" charset="-122"/>
            <a:ea typeface="微软雅黑" panose="020B0503020204020204" pitchFamily="34" charset="-122"/>
          </a:endParaRPr>
        </a:p>
      </dsp:txBody>
      <dsp:txXfrm>
        <a:off x="2026242" y="1195297"/>
        <a:ext cx="98468" cy="135551"/>
      </dsp:txXfrm>
    </dsp:sp>
    <dsp:sp modelId="{30E75523-3EDF-4BF6-AE7E-E9D3CAFA1022}">
      <dsp:nvSpPr>
        <dsp:cNvPr id="0" name=""/>
        <dsp:cNvSpPr/>
      </dsp:nvSpPr>
      <dsp:spPr>
        <a:xfrm>
          <a:off x="2233265" y="930838"/>
          <a:ext cx="664469" cy="664469"/>
        </a:xfrm>
        <a:prstGeom prst="ellipse">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100" b="1" kern="1200" dirty="0" smtClean="0">
              <a:latin typeface="微软雅黑" panose="020B0503020204020204" pitchFamily="34" charset="-122"/>
              <a:ea typeface="微软雅黑" panose="020B0503020204020204" pitchFamily="34" charset="-122"/>
            </a:rPr>
            <a:t>技术</a:t>
          </a:r>
          <a:r>
            <a:rPr lang="en-US" altLang="zh-CN" sz="1100" b="1" kern="1200" dirty="0" smtClean="0">
              <a:latin typeface="微软雅黑" panose="020B0503020204020204" pitchFamily="34" charset="-122"/>
              <a:ea typeface="微软雅黑" panose="020B0503020204020204" pitchFamily="34" charset="-122"/>
            </a:rPr>
            <a:t/>
          </a:r>
          <a:br>
            <a:rPr lang="en-US" altLang="zh-CN" sz="1100" b="1" kern="1200" dirty="0" smtClean="0">
              <a:latin typeface="微软雅黑" panose="020B0503020204020204" pitchFamily="34" charset="-122"/>
              <a:ea typeface="微软雅黑" panose="020B0503020204020204" pitchFamily="34" charset="-122"/>
            </a:rPr>
          </a:br>
          <a:r>
            <a:rPr lang="zh-CN" altLang="en-US" sz="1100" b="1" kern="1200" dirty="0" smtClean="0">
              <a:latin typeface="微软雅黑" panose="020B0503020204020204" pitchFamily="34" charset="-122"/>
              <a:ea typeface="微软雅黑" panose="020B0503020204020204" pitchFamily="34" charset="-122"/>
            </a:rPr>
            <a:t>因素</a:t>
          </a:r>
          <a:endParaRPr lang="zh-CN" altLang="en-US" sz="1100" b="1" kern="1200" dirty="0">
            <a:latin typeface="微软雅黑" panose="020B0503020204020204" pitchFamily="34" charset="-122"/>
            <a:ea typeface="微软雅黑" panose="020B0503020204020204" pitchFamily="34" charset="-122"/>
          </a:endParaRPr>
        </a:p>
      </dsp:txBody>
      <dsp:txXfrm>
        <a:off x="2330574" y="1028147"/>
        <a:ext cx="469851" cy="469851"/>
      </dsp:txXfrm>
    </dsp:sp>
    <dsp:sp modelId="{02C09061-0D6B-43D5-8F25-F2DC4976AFD5}">
      <dsp:nvSpPr>
        <dsp:cNvPr id="0" name=""/>
        <dsp:cNvSpPr/>
      </dsp:nvSpPr>
      <dsp:spPr>
        <a:xfrm rot="5400000">
          <a:off x="1565282" y="1611074"/>
          <a:ext cx="140669" cy="225919"/>
        </a:xfrm>
        <a:prstGeom prst="rightArrow">
          <a:avLst>
            <a:gd name="adj1" fmla="val 60000"/>
            <a:gd name="adj2" fmla="val 50000"/>
          </a:avLst>
        </a:prstGeom>
        <a:solidFill>
          <a:schemeClr val="accent5">
            <a:hueOff val="-4902231"/>
            <a:satOff val="-6819"/>
            <a:lumOff val="-261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zh-CN" altLang="en-US" sz="600" b="1" kern="1200">
            <a:latin typeface="微软雅黑" panose="020B0503020204020204" pitchFamily="34" charset="-122"/>
            <a:ea typeface="微软雅黑" panose="020B0503020204020204" pitchFamily="34" charset="-122"/>
          </a:endParaRPr>
        </a:p>
      </dsp:txBody>
      <dsp:txXfrm>
        <a:off x="1586383" y="1635158"/>
        <a:ext cx="98468" cy="135551"/>
      </dsp:txXfrm>
    </dsp:sp>
    <dsp:sp modelId="{29C0C6EE-0063-4F72-9D11-03C5184D49F1}">
      <dsp:nvSpPr>
        <dsp:cNvPr id="0" name=""/>
        <dsp:cNvSpPr/>
      </dsp:nvSpPr>
      <dsp:spPr>
        <a:xfrm>
          <a:off x="1303382" y="1860722"/>
          <a:ext cx="664469" cy="664469"/>
        </a:xfrm>
        <a:prstGeom prst="ellipse">
          <a:avLst/>
        </a:prstGeom>
        <a:solidFill>
          <a:schemeClr val="accent5">
            <a:hueOff val="-4902231"/>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100" b="1" kern="1200" dirty="0" smtClean="0">
              <a:latin typeface="微软雅黑" panose="020B0503020204020204" pitchFamily="34" charset="-122"/>
              <a:ea typeface="微软雅黑" panose="020B0503020204020204" pitchFamily="34" charset="-122"/>
            </a:rPr>
            <a:t>流程</a:t>
          </a:r>
          <a:r>
            <a:rPr lang="en-US" altLang="zh-CN" sz="1100" b="1" kern="1200" dirty="0" smtClean="0">
              <a:latin typeface="微软雅黑" panose="020B0503020204020204" pitchFamily="34" charset="-122"/>
              <a:ea typeface="微软雅黑" panose="020B0503020204020204" pitchFamily="34" charset="-122"/>
            </a:rPr>
            <a:t/>
          </a:r>
          <a:br>
            <a:rPr lang="en-US" altLang="zh-CN" sz="1100" b="1" kern="1200" dirty="0" smtClean="0">
              <a:latin typeface="微软雅黑" panose="020B0503020204020204" pitchFamily="34" charset="-122"/>
              <a:ea typeface="微软雅黑" panose="020B0503020204020204" pitchFamily="34" charset="-122"/>
            </a:rPr>
          </a:br>
          <a:r>
            <a:rPr lang="zh-CN" altLang="en-US" sz="1100" b="1" kern="1200" dirty="0" smtClean="0">
              <a:latin typeface="微软雅黑" panose="020B0503020204020204" pitchFamily="34" charset="-122"/>
              <a:ea typeface="微软雅黑" panose="020B0503020204020204" pitchFamily="34" charset="-122"/>
            </a:rPr>
            <a:t>因素</a:t>
          </a:r>
          <a:endParaRPr lang="zh-CN" altLang="en-US" sz="1100" b="1" kern="1200" dirty="0">
            <a:latin typeface="微软雅黑" panose="020B0503020204020204" pitchFamily="34" charset="-122"/>
            <a:ea typeface="微软雅黑" panose="020B0503020204020204" pitchFamily="34" charset="-122"/>
          </a:endParaRPr>
        </a:p>
      </dsp:txBody>
      <dsp:txXfrm>
        <a:off x="1400691" y="1958031"/>
        <a:ext cx="469851" cy="469851"/>
      </dsp:txXfrm>
    </dsp:sp>
    <dsp:sp modelId="{9870A873-B1C7-4568-8992-E1A1F0834740}">
      <dsp:nvSpPr>
        <dsp:cNvPr id="0" name=""/>
        <dsp:cNvSpPr/>
      </dsp:nvSpPr>
      <dsp:spPr>
        <a:xfrm rot="10800000">
          <a:off x="1104321" y="1150113"/>
          <a:ext cx="140669" cy="225919"/>
        </a:xfrm>
        <a:prstGeom prst="rightArrow">
          <a:avLst>
            <a:gd name="adj1" fmla="val 60000"/>
            <a:gd name="adj2" fmla="val 50000"/>
          </a:avLst>
        </a:prstGeom>
        <a:solidFill>
          <a:schemeClr val="accent5">
            <a:hueOff val="-7353345"/>
            <a:satOff val="-10228"/>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zh-CN" altLang="en-US" sz="600" b="1" kern="1200">
            <a:latin typeface="微软雅黑" panose="020B0503020204020204" pitchFamily="34" charset="-122"/>
            <a:ea typeface="微软雅黑" panose="020B0503020204020204" pitchFamily="34" charset="-122"/>
          </a:endParaRPr>
        </a:p>
      </dsp:txBody>
      <dsp:txXfrm rot="10800000">
        <a:off x="1146522" y="1195297"/>
        <a:ext cx="98468" cy="135551"/>
      </dsp:txXfrm>
    </dsp:sp>
    <dsp:sp modelId="{79484A7C-B7E5-48E4-B058-FF6B694CF5BD}">
      <dsp:nvSpPr>
        <dsp:cNvPr id="0" name=""/>
        <dsp:cNvSpPr/>
      </dsp:nvSpPr>
      <dsp:spPr>
        <a:xfrm>
          <a:off x="373498" y="930838"/>
          <a:ext cx="664469" cy="664469"/>
        </a:xfrm>
        <a:prstGeom prst="ellipse">
          <a:avLst/>
        </a:prstGeom>
        <a:solidFill>
          <a:schemeClr val="accent5">
            <a:hueOff val="-7353345"/>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100" b="1" kern="1200" dirty="0" smtClean="0">
              <a:latin typeface="微软雅黑" panose="020B0503020204020204" pitchFamily="34" charset="-122"/>
              <a:ea typeface="微软雅黑" panose="020B0503020204020204" pitchFamily="34" charset="-122"/>
            </a:rPr>
            <a:t>管理</a:t>
          </a:r>
          <a:r>
            <a:rPr lang="en-US" altLang="zh-CN" sz="1100" b="1" kern="1200" dirty="0" smtClean="0">
              <a:latin typeface="微软雅黑" panose="020B0503020204020204" pitchFamily="34" charset="-122"/>
              <a:ea typeface="微软雅黑" panose="020B0503020204020204" pitchFamily="34" charset="-122"/>
            </a:rPr>
            <a:t/>
          </a:r>
          <a:br>
            <a:rPr lang="en-US" altLang="zh-CN" sz="1100" b="1" kern="1200" dirty="0" smtClean="0">
              <a:latin typeface="微软雅黑" panose="020B0503020204020204" pitchFamily="34" charset="-122"/>
              <a:ea typeface="微软雅黑" panose="020B0503020204020204" pitchFamily="34" charset="-122"/>
            </a:rPr>
          </a:br>
          <a:r>
            <a:rPr lang="zh-CN" altLang="en-US" sz="1100" b="1" kern="1200" dirty="0" smtClean="0">
              <a:latin typeface="微软雅黑" panose="020B0503020204020204" pitchFamily="34" charset="-122"/>
              <a:ea typeface="微软雅黑" panose="020B0503020204020204" pitchFamily="34" charset="-122"/>
            </a:rPr>
            <a:t>因素</a:t>
          </a:r>
          <a:endParaRPr lang="zh-CN" altLang="en-US" sz="1100" b="1" kern="1200" dirty="0">
            <a:latin typeface="微软雅黑" panose="020B0503020204020204" pitchFamily="34" charset="-122"/>
            <a:ea typeface="微软雅黑" panose="020B0503020204020204" pitchFamily="34" charset="-122"/>
          </a:endParaRPr>
        </a:p>
      </dsp:txBody>
      <dsp:txXfrm>
        <a:off x="470807" y="1028147"/>
        <a:ext cx="469851" cy="469851"/>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469FD5-4863-4D8A-9929-47980F5BC7C6}" type="datetimeFigureOut">
              <a:rPr lang="zh-CN" altLang="en-US" smtClean="0"/>
              <a:t>2015/6/10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2A9081-4601-448E-A12E-E646D4D33EE2}" type="slidenum">
              <a:rPr lang="zh-CN" altLang="en-US" smtClean="0"/>
              <a:t>‹#›</a:t>
            </a:fld>
            <a:endParaRPr lang="zh-CN" altLang="en-US"/>
          </a:p>
        </p:txBody>
      </p:sp>
    </p:spTree>
    <p:extLst>
      <p:ext uri="{BB962C8B-B14F-4D97-AF65-F5344CB8AC3E}">
        <p14:creationId xmlns:p14="http://schemas.microsoft.com/office/powerpoint/2010/main" val="8871968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数：传统数据</a:t>
            </a:r>
            <a:endParaRPr lang="en-US" altLang="zh-CN" dirty="0" smtClean="0"/>
          </a:p>
          <a:p>
            <a:r>
              <a:rPr lang="zh-CN" altLang="en-US" dirty="0" smtClean="0"/>
              <a:t>据：依据、根据，利用数据挖掘得出事务的规律，利用这种规律指导我们的工作</a:t>
            </a:r>
            <a:endParaRPr lang="zh-CN" altLang="en-US" dirty="0"/>
          </a:p>
        </p:txBody>
      </p:sp>
      <p:sp>
        <p:nvSpPr>
          <p:cNvPr id="4" name="灯片编号占位符 3"/>
          <p:cNvSpPr>
            <a:spLocks noGrp="1"/>
          </p:cNvSpPr>
          <p:nvPr>
            <p:ph type="sldNum" sz="quarter" idx="10"/>
          </p:nvPr>
        </p:nvSpPr>
        <p:spPr/>
        <p:txBody>
          <a:bodyPr/>
          <a:lstStyle/>
          <a:p>
            <a:fld id="{BE2A9081-4601-448E-A12E-E646D4D33EE2}" type="slidenum">
              <a:rPr lang="zh-CN" altLang="en-US" smtClean="0"/>
              <a:t>1</a:t>
            </a:fld>
            <a:endParaRPr lang="zh-CN" altLang="en-US"/>
          </a:p>
        </p:txBody>
      </p:sp>
    </p:spTree>
    <p:extLst>
      <p:ext uri="{BB962C8B-B14F-4D97-AF65-F5344CB8AC3E}">
        <p14:creationId xmlns:p14="http://schemas.microsoft.com/office/powerpoint/2010/main" val="6498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目的：条数据到块数据，展示及相关性分析</a:t>
            </a:r>
            <a:endParaRPr lang="zh-CN" altLang="en-US" dirty="0"/>
          </a:p>
        </p:txBody>
      </p:sp>
      <p:sp>
        <p:nvSpPr>
          <p:cNvPr id="4" name="灯片编号占位符 3"/>
          <p:cNvSpPr>
            <a:spLocks noGrp="1"/>
          </p:cNvSpPr>
          <p:nvPr>
            <p:ph type="sldNum" sz="quarter" idx="10"/>
          </p:nvPr>
        </p:nvSpPr>
        <p:spPr/>
        <p:txBody>
          <a:bodyPr/>
          <a:lstStyle/>
          <a:p>
            <a:fld id="{BE2A9081-4601-448E-A12E-E646D4D33EE2}" type="slidenum">
              <a:rPr lang="zh-CN" altLang="en-US" smtClean="0"/>
              <a:t>10</a:t>
            </a:fld>
            <a:endParaRPr lang="zh-CN" altLang="en-US"/>
          </a:p>
        </p:txBody>
      </p:sp>
    </p:spTree>
    <p:extLst>
      <p:ext uri="{BB962C8B-B14F-4D97-AF65-F5344CB8AC3E}">
        <p14:creationId xmlns:p14="http://schemas.microsoft.com/office/powerpoint/2010/main" val="1567817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dirty="0" smtClean="0"/>
              <a:t>性别、年龄、民族、地域、学科、学历、政治面貌、学缘</a:t>
            </a:r>
            <a:endParaRPr lang="zh-CN" altLang="en-US" dirty="0"/>
          </a:p>
        </p:txBody>
      </p:sp>
      <p:sp>
        <p:nvSpPr>
          <p:cNvPr id="4" name="灯片编号占位符 3"/>
          <p:cNvSpPr>
            <a:spLocks noGrp="1"/>
          </p:cNvSpPr>
          <p:nvPr>
            <p:ph type="sldNum" sz="quarter" idx="10"/>
          </p:nvPr>
        </p:nvSpPr>
        <p:spPr/>
        <p:txBody>
          <a:bodyPr/>
          <a:lstStyle/>
          <a:p>
            <a:fld id="{BE2A9081-4601-448E-A12E-E646D4D33EE2}" type="slidenum">
              <a:rPr lang="zh-CN" altLang="en-US" smtClean="0"/>
              <a:t>12</a:t>
            </a:fld>
            <a:endParaRPr lang="zh-CN" altLang="en-US"/>
          </a:p>
        </p:txBody>
      </p:sp>
    </p:spTree>
    <p:extLst>
      <p:ext uri="{BB962C8B-B14F-4D97-AF65-F5344CB8AC3E}">
        <p14:creationId xmlns:p14="http://schemas.microsoft.com/office/powerpoint/2010/main" val="3364172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性别、年龄、民族、政治面貌、生源地、学科、学历、学位、毕业高中</a:t>
            </a:r>
            <a:endParaRPr lang="zh-CN" altLang="en-US" dirty="0"/>
          </a:p>
        </p:txBody>
      </p:sp>
      <p:sp>
        <p:nvSpPr>
          <p:cNvPr id="4" name="灯片编号占位符 3"/>
          <p:cNvSpPr>
            <a:spLocks noGrp="1"/>
          </p:cNvSpPr>
          <p:nvPr>
            <p:ph type="sldNum" sz="quarter" idx="10"/>
          </p:nvPr>
        </p:nvSpPr>
        <p:spPr/>
        <p:txBody>
          <a:bodyPr/>
          <a:lstStyle/>
          <a:p>
            <a:fld id="{BE2A9081-4601-448E-A12E-E646D4D33EE2}" type="slidenum">
              <a:rPr lang="zh-CN" altLang="en-US" smtClean="0"/>
              <a:t>13</a:t>
            </a:fld>
            <a:endParaRPr lang="zh-CN" altLang="en-US"/>
          </a:p>
        </p:txBody>
      </p:sp>
    </p:spTree>
    <p:extLst>
      <p:ext uri="{BB962C8B-B14F-4D97-AF65-F5344CB8AC3E}">
        <p14:creationId xmlns:p14="http://schemas.microsoft.com/office/powerpoint/2010/main" val="2377956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新生变化趋势、按学院、高考分数段、学科、民族、年龄、生源地、性别进行分类</a:t>
            </a:r>
            <a:endParaRPr lang="zh-CN" altLang="en-US" dirty="0"/>
          </a:p>
        </p:txBody>
      </p:sp>
      <p:sp>
        <p:nvSpPr>
          <p:cNvPr id="4" name="灯片编号占位符 3"/>
          <p:cNvSpPr>
            <a:spLocks noGrp="1"/>
          </p:cNvSpPr>
          <p:nvPr>
            <p:ph type="sldNum" sz="quarter" idx="10"/>
          </p:nvPr>
        </p:nvSpPr>
        <p:spPr/>
        <p:txBody>
          <a:bodyPr/>
          <a:lstStyle/>
          <a:p>
            <a:fld id="{BE2A9081-4601-448E-A12E-E646D4D33EE2}" type="slidenum">
              <a:rPr lang="zh-CN" altLang="en-US" smtClean="0"/>
              <a:t>14</a:t>
            </a:fld>
            <a:endParaRPr lang="zh-CN" altLang="en-US"/>
          </a:p>
        </p:txBody>
      </p:sp>
    </p:spTree>
    <p:extLst>
      <p:ext uri="{BB962C8B-B14F-4D97-AF65-F5344CB8AC3E}">
        <p14:creationId xmlns:p14="http://schemas.microsoft.com/office/powerpoint/2010/main" val="3108114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奖学助贷情况</a:t>
            </a:r>
            <a:endParaRPr lang="zh-CN" altLang="en-US" dirty="0"/>
          </a:p>
        </p:txBody>
      </p:sp>
      <p:sp>
        <p:nvSpPr>
          <p:cNvPr id="4" name="灯片编号占位符 3"/>
          <p:cNvSpPr>
            <a:spLocks noGrp="1"/>
          </p:cNvSpPr>
          <p:nvPr>
            <p:ph type="sldNum" sz="quarter" idx="10"/>
          </p:nvPr>
        </p:nvSpPr>
        <p:spPr/>
        <p:txBody>
          <a:bodyPr/>
          <a:lstStyle/>
          <a:p>
            <a:fld id="{BE2A9081-4601-448E-A12E-E646D4D33EE2}" type="slidenum">
              <a:rPr lang="zh-CN" altLang="en-US" smtClean="0"/>
              <a:t>15</a:t>
            </a:fld>
            <a:endParaRPr lang="zh-CN" altLang="en-US"/>
          </a:p>
        </p:txBody>
      </p:sp>
    </p:spTree>
    <p:extLst>
      <p:ext uri="{BB962C8B-B14F-4D97-AF65-F5344CB8AC3E}">
        <p14:creationId xmlns:p14="http://schemas.microsoft.com/office/powerpoint/2010/main" val="928739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E2A9081-4601-448E-A12E-E646D4D33EE2}" type="slidenum">
              <a:rPr lang="zh-CN" altLang="en-US" smtClean="0"/>
              <a:t>16</a:t>
            </a:fld>
            <a:endParaRPr lang="zh-CN" altLang="en-US"/>
          </a:p>
        </p:txBody>
      </p:sp>
    </p:spTree>
    <p:extLst>
      <p:ext uri="{BB962C8B-B14F-4D97-AF65-F5344CB8AC3E}">
        <p14:creationId xmlns:p14="http://schemas.microsoft.com/office/powerpoint/2010/main" val="2905542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科研成果、项目、论文、经费，历年变化情况；科研人员的性别、年龄、学历、职称</a:t>
            </a:r>
            <a:endParaRPr lang="zh-CN" altLang="en-US" dirty="0"/>
          </a:p>
        </p:txBody>
      </p:sp>
      <p:sp>
        <p:nvSpPr>
          <p:cNvPr id="4" name="灯片编号占位符 3"/>
          <p:cNvSpPr>
            <a:spLocks noGrp="1"/>
          </p:cNvSpPr>
          <p:nvPr>
            <p:ph type="sldNum" sz="quarter" idx="10"/>
          </p:nvPr>
        </p:nvSpPr>
        <p:spPr/>
        <p:txBody>
          <a:bodyPr/>
          <a:lstStyle/>
          <a:p>
            <a:fld id="{BE2A9081-4601-448E-A12E-E646D4D33EE2}" type="slidenum">
              <a:rPr lang="zh-CN" altLang="en-US" smtClean="0"/>
              <a:t>17</a:t>
            </a:fld>
            <a:endParaRPr lang="zh-CN" altLang="en-US"/>
          </a:p>
        </p:txBody>
      </p:sp>
    </p:spTree>
    <p:extLst>
      <p:ext uri="{BB962C8B-B14F-4D97-AF65-F5344CB8AC3E}">
        <p14:creationId xmlns:p14="http://schemas.microsoft.com/office/powerpoint/2010/main" val="2663355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课程情况：理论和实践课</a:t>
            </a:r>
            <a:endParaRPr lang="en-US" altLang="zh-CN" dirty="0" smtClean="0"/>
          </a:p>
          <a:p>
            <a:r>
              <a:rPr lang="zh-CN" altLang="en-US" dirty="0" smtClean="0"/>
              <a:t>网络学习空间和网络教学平台情况</a:t>
            </a:r>
            <a:endParaRPr lang="zh-CN" altLang="en-US" dirty="0"/>
          </a:p>
        </p:txBody>
      </p:sp>
      <p:sp>
        <p:nvSpPr>
          <p:cNvPr id="4" name="灯片编号占位符 3"/>
          <p:cNvSpPr>
            <a:spLocks noGrp="1"/>
          </p:cNvSpPr>
          <p:nvPr>
            <p:ph type="sldNum" sz="quarter" idx="10"/>
          </p:nvPr>
        </p:nvSpPr>
        <p:spPr/>
        <p:txBody>
          <a:bodyPr/>
          <a:lstStyle/>
          <a:p>
            <a:fld id="{BE2A9081-4601-448E-A12E-E646D4D33EE2}" type="slidenum">
              <a:rPr lang="zh-CN" altLang="en-US" smtClean="0"/>
              <a:t>18</a:t>
            </a:fld>
            <a:endParaRPr lang="zh-CN" altLang="en-US"/>
          </a:p>
        </p:txBody>
      </p:sp>
    </p:spTree>
    <p:extLst>
      <p:ext uri="{BB962C8B-B14F-4D97-AF65-F5344CB8AC3E}">
        <p14:creationId xmlns:p14="http://schemas.microsoft.com/office/powerpoint/2010/main" val="2154931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历年各个学院理论课和实践课变化情况</a:t>
            </a:r>
            <a:endParaRPr lang="en-US" altLang="zh-CN" dirty="0" smtClean="0"/>
          </a:p>
          <a:p>
            <a:r>
              <a:rPr lang="zh-CN" altLang="en-US" dirty="0" smtClean="0"/>
              <a:t>各学院不同职称代课情况</a:t>
            </a:r>
            <a:endParaRPr lang="zh-CN" altLang="en-US" dirty="0"/>
          </a:p>
        </p:txBody>
      </p:sp>
      <p:sp>
        <p:nvSpPr>
          <p:cNvPr id="4" name="灯片编号占位符 3"/>
          <p:cNvSpPr>
            <a:spLocks noGrp="1"/>
          </p:cNvSpPr>
          <p:nvPr>
            <p:ph type="sldNum" sz="quarter" idx="10"/>
          </p:nvPr>
        </p:nvSpPr>
        <p:spPr/>
        <p:txBody>
          <a:bodyPr/>
          <a:lstStyle/>
          <a:p>
            <a:fld id="{BE2A9081-4601-448E-A12E-E646D4D33EE2}" type="slidenum">
              <a:rPr lang="zh-CN" altLang="en-US" smtClean="0"/>
              <a:t>19</a:t>
            </a:fld>
            <a:endParaRPr lang="zh-CN" altLang="en-US"/>
          </a:p>
        </p:txBody>
      </p:sp>
    </p:spTree>
    <p:extLst>
      <p:ext uri="{BB962C8B-B14F-4D97-AF65-F5344CB8AC3E}">
        <p14:creationId xmlns:p14="http://schemas.microsoft.com/office/powerpoint/2010/main" val="2342365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学生成绩分析，包括极差、中位数、方差、标准差</a:t>
            </a:r>
            <a:endParaRPr lang="en-US" altLang="zh-CN" dirty="0" smtClean="0"/>
          </a:p>
          <a:p>
            <a:r>
              <a:rPr lang="zh-CN" altLang="en-US" dirty="0" smtClean="0"/>
              <a:t>全校及各个学院学霸是谁？</a:t>
            </a:r>
            <a:endParaRPr lang="zh-CN" altLang="en-US" dirty="0"/>
          </a:p>
        </p:txBody>
      </p:sp>
      <p:sp>
        <p:nvSpPr>
          <p:cNvPr id="4" name="灯片编号占位符 3"/>
          <p:cNvSpPr>
            <a:spLocks noGrp="1"/>
          </p:cNvSpPr>
          <p:nvPr>
            <p:ph type="sldNum" sz="quarter" idx="10"/>
          </p:nvPr>
        </p:nvSpPr>
        <p:spPr/>
        <p:txBody>
          <a:bodyPr/>
          <a:lstStyle/>
          <a:p>
            <a:fld id="{BE2A9081-4601-448E-A12E-E646D4D33EE2}" type="slidenum">
              <a:rPr lang="zh-CN" altLang="en-US" smtClean="0"/>
              <a:t>20</a:t>
            </a:fld>
            <a:endParaRPr lang="zh-CN" altLang="en-US"/>
          </a:p>
        </p:txBody>
      </p:sp>
    </p:spTree>
    <p:extLst>
      <p:ext uri="{BB962C8B-B14F-4D97-AF65-F5344CB8AC3E}">
        <p14:creationId xmlns:p14="http://schemas.microsoft.com/office/powerpoint/2010/main" val="3977624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大数据时代，</a:t>
            </a:r>
            <a:r>
              <a:rPr lang="en-US" altLang="zh-CN" dirty="0" smtClean="0"/>
              <a:t>【</a:t>
            </a:r>
            <a:r>
              <a:rPr lang="zh-CN" altLang="en-US" dirty="0" smtClean="0"/>
              <a:t>英</a:t>
            </a:r>
            <a:r>
              <a:rPr lang="en-US" altLang="zh-CN" dirty="0" smtClean="0"/>
              <a:t>】</a:t>
            </a:r>
            <a:r>
              <a:rPr lang="zh-CN" altLang="en-US" dirty="0" smtClean="0"/>
              <a:t>维克托</a:t>
            </a:r>
            <a:r>
              <a:rPr lang="en-US" altLang="zh-CN" dirty="0" smtClean="0"/>
              <a:t>.</a:t>
            </a:r>
            <a:r>
              <a:rPr lang="zh-CN" altLang="en-US" dirty="0" smtClean="0"/>
              <a:t>迈尔</a:t>
            </a:r>
            <a:r>
              <a:rPr lang="en-US" altLang="zh-CN" dirty="0" smtClean="0"/>
              <a:t>-</a:t>
            </a:r>
            <a:r>
              <a:rPr lang="zh-CN" altLang="en-US" dirty="0" smtClean="0"/>
              <a:t>舍恩伯格。</a:t>
            </a:r>
            <a:endParaRPr lang="zh-CN" altLang="en-US" dirty="0"/>
          </a:p>
        </p:txBody>
      </p:sp>
      <p:sp>
        <p:nvSpPr>
          <p:cNvPr id="4" name="灯片编号占位符 3"/>
          <p:cNvSpPr>
            <a:spLocks noGrp="1"/>
          </p:cNvSpPr>
          <p:nvPr>
            <p:ph type="sldNum" sz="quarter" idx="10"/>
          </p:nvPr>
        </p:nvSpPr>
        <p:spPr/>
        <p:txBody>
          <a:bodyPr/>
          <a:lstStyle/>
          <a:p>
            <a:fld id="{BE2A9081-4601-448E-A12E-E646D4D33EE2}" type="slidenum">
              <a:rPr lang="zh-CN" altLang="en-US" smtClean="0"/>
              <a:t>2</a:t>
            </a:fld>
            <a:endParaRPr lang="zh-CN" altLang="en-US"/>
          </a:p>
        </p:txBody>
      </p:sp>
    </p:spTree>
    <p:extLst>
      <p:ext uri="{BB962C8B-B14F-4D97-AF65-F5344CB8AC3E}">
        <p14:creationId xmlns:p14="http://schemas.microsoft.com/office/powerpoint/2010/main" val="243405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点击某个学生，数据全景展示</a:t>
            </a:r>
            <a:endParaRPr lang="zh-CN" altLang="en-US" dirty="0"/>
          </a:p>
        </p:txBody>
      </p:sp>
      <p:sp>
        <p:nvSpPr>
          <p:cNvPr id="4" name="灯片编号占位符 3"/>
          <p:cNvSpPr>
            <a:spLocks noGrp="1"/>
          </p:cNvSpPr>
          <p:nvPr>
            <p:ph type="sldNum" sz="quarter" idx="10"/>
          </p:nvPr>
        </p:nvSpPr>
        <p:spPr/>
        <p:txBody>
          <a:bodyPr/>
          <a:lstStyle/>
          <a:p>
            <a:fld id="{BE2A9081-4601-448E-A12E-E646D4D33EE2}" type="slidenum">
              <a:rPr lang="zh-CN" altLang="en-US" smtClean="0"/>
              <a:t>21</a:t>
            </a:fld>
            <a:endParaRPr lang="zh-CN" altLang="en-US"/>
          </a:p>
        </p:txBody>
      </p:sp>
    </p:spTree>
    <p:extLst>
      <p:ext uri="{BB962C8B-B14F-4D97-AF65-F5344CB8AC3E}">
        <p14:creationId xmlns:p14="http://schemas.microsoft.com/office/powerpoint/2010/main" val="3906445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E2A9081-4601-448E-A12E-E646D4D33EE2}" type="slidenum">
              <a:rPr lang="zh-CN" altLang="en-US" smtClean="0"/>
              <a:t>22</a:t>
            </a:fld>
            <a:endParaRPr lang="zh-CN" altLang="en-US"/>
          </a:p>
        </p:txBody>
      </p:sp>
    </p:spTree>
    <p:extLst>
      <p:ext uri="{BB962C8B-B14F-4D97-AF65-F5344CB8AC3E}">
        <p14:creationId xmlns:p14="http://schemas.microsoft.com/office/powerpoint/2010/main" val="2617006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数据挖掘的定义，源自百度百科</a:t>
            </a:r>
            <a:endParaRPr lang="zh-CN" altLang="en-US" dirty="0"/>
          </a:p>
        </p:txBody>
      </p:sp>
      <p:sp>
        <p:nvSpPr>
          <p:cNvPr id="4" name="灯片编号占位符 3"/>
          <p:cNvSpPr>
            <a:spLocks noGrp="1"/>
          </p:cNvSpPr>
          <p:nvPr>
            <p:ph type="sldNum" sz="quarter" idx="10"/>
          </p:nvPr>
        </p:nvSpPr>
        <p:spPr/>
        <p:txBody>
          <a:bodyPr/>
          <a:lstStyle/>
          <a:p>
            <a:fld id="{BE2A9081-4601-448E-A12E-E646D4D33EE2}" type="slidenum">
              <a:rPr lang="zh-CN" altLang="en-US" smtClean="0"/>
              <a:t>3</a:t>
            </a:fld>
            <a:endParaRPr lang="zh-CN" altLang="en-US"/>
          </a:p>
        </p:txBody>
      </p:sp>
    </p:spTree>
    <p:extLst>
      <p:ext uri="{BB962C8B-B14F-4D97-AF65-F5344CB8AC3E}">
        <p14:creationId xmlns:p14="http://schemas.microsoft.com/office/powerpoint/2010/main" val="3072129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2011</a:t>
            </a:r>
            <a:r>
              <a:rPr lang="zh-CN" altLang="en-US" dirty="0" smtClean="0"/>
              <a:t>年实施数字化校园项目，将学校多项应用系统进行了集成。</a:t>
            </a:r>
            <a:endParaRPr lang="zh-CN" altLang="en-US" dirty="0"/>
          </a:p>
        </p:txBody>
      </p:sp>
      <p:sp>
        <p:nvSpPr>
          <p:cNvPr id="4" name="灯片编号占位符 3"/>
          <p:cNvSpPr>
            <a:spLocks noGrp="1"/>
          </p:cNvSpPr>
          <p:nvPr>
            <p:ph type="sldNum" sz="quarter" idx="10"/>
          </p:nvPr>
        </p:nvSpPr>
        <p:spPr/>
        <p:txBody>
          <a:bodyPr/>
          <a:lstStyle/>
          <a:p>
            <a:fld id="{BE2A9081-4601-448E-A12E-E646D4D33EE2}" type="slidenum">
              <a:rPr lang="zh-CN" altLang="en-US" smtClean="0"/>
              <a:t>4</a:t>
            </a:fld>
            <a:endParaRPr lang="zh-CN" altLang="en-US"/>
          </a:p>
        </p:txBody>
      </p:sp>
    </p:spTree>
    <p:extLst>
      <p:ext uri="{BB962C8B-B14F-4D97-AF65-F5344CB8AC3E}">
        <p14:creationId xmlns:p14="http://schemas.microsoft.com/office/powerpoint/2010/main" val="3004625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建成了集成中心库，有了一定的数据积累。</a:t>
            </a:r>
            <a:endParaRPr lang="zh-CN" altLang="en-US" dirty="0"/>
          </a:p>
        </p:txBody>
      </p:sp>
      <p:sp>
        <p:nvSpPr>
          <p:cNvPr id="4" name="灯片编号占位符 3"/>
          <p:cNvSpPr>
            <a:spLocks noGrp="1"/>
          </p:cNvSpPr>
          <p:nvPr>
            <p:ph type="sldNum" sz="quarter" idx="10"/>
          </p:nvPr>
        </p:nvSpPr>
        <p:spPr/>
        <p:txBody>
          <a:bodyPr/>
          <a:lstStyle/>
          <a:p>
            <a:fld id="{BE2A9081-4601-448E-A12E-E646D4D33EE2}" type="slidenum">
              <a:rPr lang="zh-CN" altLang="en-US" smtClean="0"/>
              <a:t>5</a:t>
            </a:fld>
            <a:endParaRPr lang="zh-CN" altLang="en-US"/>
          </a:p>
        </p:txBody>
      </p:sp>
    </p:spTree>
    <p:extLst>
      <p:ext uri="{BB962C8B-B14F-4D97-AF65-F5344CB8AC3E}">
        <p14:creationId xmlns:p14="http://schemas.microsoft.com/office/powerpoint/2010/main" val="898834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同期建成了一卡通系统。智慧校园有一个重要特征：感知。我认为一卡通也是感知的一部分。</a:t>
            </a:r>
            <a:endParaRPr lang="en-US" altLang="zh-CN" dirty="0" smtClean="0"/>
          </a:p>
        </p:txBody>
      </p:sp>
      <p:sp>
        <p:nvSpPr>
          <p:cNvPr id="4" name="灯片编号占位符 3"/>
          <p:cNvSpPr>
            <a:spLocks noGrp="1"/>
          </p:cNvSpPr>
          <p:nvPr>
            <p:ph type="sldNum" sz="quarter" idx="10"/>
          </p:nvPr>
        </p:nvSpPr>
        <p:spPr/>
        <p:txBody>
          <a:bodyPr/>
          <a:lstStyle/>
          <a:p>
            <a:fld id="{BE2A9081-4601-448E-A12E-E646D4D33EE2}" type="slidenum">
              <a:rPr lang="zh-CN" altLang="en-US" smtClean="0"/>
              <a:t>6</a:t>
            </a:fld>
            <a:endParaRPr lang="zh-CN" altLang="en-US"/>
          </a:p>
        </p:txBody>
      </p:sp>
    </p:spTree>
    <p:extLst>
      <p:ext uri="{BB962C8B-B14F-4D97-AF65-F5344CB8AC3E}">
        <p14:creationId xmlns:p14="http://schemas.microsoft.com/office/powerpoint/2010/main" val="4108898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dirty="0" smtClean="0"/>
              <a:t>学校一卡通涵盖了餐饮、购物、通道、图书借阅、洗浴、身份识别等功能</a:t>
            </a:r>
          </a:p>
        </p:txBody>
      </p:sp>
      <p:sp>
        <p:nvSpPr>
          <p:cNvPr id="4" name="灯片编号占位符 3"/>
          <p:cNvSpPr>
            <a:spLocks noGrp="1"/>
          </p:cNvSpPr>
          <p:nvPr>
            <p:ph type="sldNum" sz="quarter" idx="10"/>
          </p:nvPr>
        </p:nvSpPr>
        <p:spPr/>
        <p:txBody>
          <a:bodyPr/>
          <a:lstStyle/>
          <a:p>
            <a:fld id="{BE2A9081-4601-448E-A12E-E646D4D33EE2}" type="slidenum">
              <a:rPr lang="zh-CN" altLang="en-US" smtClean="0"/>
              <a:t>7</a:t>
            </a:fld>
            <a:endParaRPr lang="zh-CN" altLang="en-US"/>
          </a:p>
        </p:txBody>
      </p:sp>
    </p:spTree>
    <p:extLst>
      <p:ext uri="{BB962C8B-B14F-4D97-AF65-F5344CB8AC3E}">
        <p14:creationId xmlns:p14="http://schemas.microsoft.com/office/powerpoint/2010/main" val="3522144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2014</a:t>
            </a:r>
            <a:r>
              <a:rPr lang="zh-CN" altLang="en-US" dirty="0" smtClean="0"/>
              <a:t>年，开始启动智慧校园建设试点，首先启动了数据挖掘和平安校园两个比较大的项目。目标是利用数据挖掘进行数据分析和展示，用于学校决策、管理和服务。</a:t>
            </a:r>
            <a:endParaRPr lang="zh-CN" altLang="en-US" dirty="0"/>
          </a:p>
        </p:txBody>
      </p:sp>
      <p:sp>
        <p:nvSpPr>
          <p:cNvPr id="4" name="灯片编号占位符 3"/>
          <p:cNvSpPr>
            <a:spLocks noGrp="1"/>
          </p:cNvSpPr>
          <p:nvPr>
            <p:ph type="sldNum" sz="quarter" idx="10"/>
          </p:nvPr>
        </p:nvSpPr>
        <p:spPr/>
        <p:txBody>
          <a:bodyPr/>
          <a:lstStyle/>
          <a:p>
            <a:fld id="{BE2A9081-4601-448E-A12E-E646D4D33EE2}" type="slidenum">
              <a:rPr lang="zh-CN" altLang="en-US" smtClean="0"/>
              <a:t>8</a:t>
            </a:fld>
            <a:endParaRPr lang="zh-CN" altLang="en-US"/>
          </a:p>
        </p:txBody>
      </p:sp>
    </p:spTree>
    <p:extLst>
      <p:ext uri="{BB962C8B-B14F-4D97-AF65-F5344CB8AC3E}">
        <p14:creationId xmlns:p14="http://schemas.microsoft.com/office/powerpoint/2010/main" val="660839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2014</a:t>
            </a:r>
            <a:r>
              <a:rPr lang="zh-CN" altLang="en-US" dirty="0" smtClean="0"/>
              <a:t>年数据挖掘机相关系统关系框架图</a:t>
            </a:r>
            <a:endParaRPr lang="zh-CN" altLang="en-US" dirty="0"/>
          </a:p>
        </p:txBody>
      </p:sp>
      <p:sp>
        <p:nvSpPr>
          <p:cNvPr id="4" name="灯片编号占位符 3"/>
          <p:cNvSpPr>
            <a:spLocks noGrp="1"/>
          </p:cNvSpPr>
          <p:nvPr>
            <p:ph type="sldNum" sz="quarter" idx="10"/>
          </p:nvPr>
        </p:nvSpPr>
        <p:spPr/>
        <p:txBody>
          <a:bodyPr/>
          <a:lstStyle/>
          <a:p>
            <a:fld id="{BE2A9081-4601-448E-A12E-E646D4D33EE2}" type="slidenum">
              <a:rPr lang="zh-CN" altLang="en-US" smtClean="0"/>
              <a:t>9</a:t>
            </a:fld>
            <a:endParaRPr lang="zh-CN" altLang="en-US"/>
          </a:p>
        </p:txBody>
      </p:sp>
    </p:spTree>
    <p:extLst>
      <p:ext uri="{BB962C8B-B14F-4D97-AF65-F5344CB8AC3E}">
        <p14:creationId xmlns:p14="http://schemas.microsoft.com/office/powerpoint/2010/main" val="1322832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514350" y="841772"/>
            <a:ext cx="58293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57250" y="2701528"/>
            <a:ext cx="51435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A055F1D-5264-4F03-8746-1C67EB0DDF68}" type="datetimeFigureOut">
              <a:rPr lang="zh-CN" altLang="en-US" smtClean="0">
                <a:solidFill>
                  <a:prstClr val="black">
                    <a:tint val="75000"/>
                  </a:prstClr>
                </a:solidFill>
              </a:rPr>
              <a:pPr/>
              <a:t>2015/6/10</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F8B61D5-25A5-4597-B05E-46DFDFCDFFC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12101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A055F1D-5264-4F03-8746-1C67EB0DDF68}" type="datetimeFigureOut">
              <a:rPr lang="zh-CN" altLang="en-US" smtClean="0">
                <a:solidFill>
                  <a:prstClr val="black">
                    <a:tint val="75000"/>
                  </a:prstClr>
                </a:solidFill>
              </a:rPr>
              <a:pPr/>
              <a:t>2015/6/10</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F8B61D5-25A5-4597-B05E-46DFDFCDFFC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06841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273844"/>
            <a:ext cx="1478756"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71488" y="273844"/>
            <a:ext cx="4350544"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A055F1D-5264-4F03-8746-1C67EB0DDF68}" type="datetimeFigureOut">
              <a:rPr lang="zh-CN" altLang="en-US" smtClean="0">
                <a:solidFill>
                  <a:prstClr val="black">
                    <a:tint val="75000"/>
                  </a:prstClr>
                </a:solidFill>
              </a:rPr>
              <a:pPr/>
              <a:t>2015/6/10</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F8B61D5-25A5-4597-B05E-46DFDFCDFFC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41035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内页">
    <p:spTree>
      <p:nvGrpSpPr>
        <p:cNvPr id="1" name=""/>
        <p:cNvGrpSpPr/>
        <p:nvPr/>
      </p:nvGrpSpPr>
      <p:grpSpPr>
        <a:xfrm>
          <a:off x="0" y="0"/>
          <a:ext cx="0" cy="0"/>
          <a:chOff x="0" y="0"/>
          <a:chExt cx="0" cy="0"/>
        </a:xfrm>
      </p:grpSpPr>
      <p:sp>
        <p:nvSpPr>
          <p:cNvPr id="7" name="任意多边形 6"/>
          <p:cNvSpPr/>
          <p:nvPr/>
        </p:nvSpPr>
        <p:spPr>
          <a:xfrm>
            <a:off x="-475" y="321653"/>
            <a:ext cx="3420683" cy="396240"/>
          </a:xfrm>
          <a:custGeom>
            <a:avLst/>
            <a:gdLst>
              <a:gd name="connsiteX0" fmla="*/ 0 w 3498532"/>
              <a:gd name="connsiteY0" fmla="*/ 0 h 396240"/>
              <a:gd name="connsiteX1" fmla="*/ 3498531 w 3498532"/>
              <a:gd name="connsiteY1" fmla="*/ 0 h 396240"/>
              <a:gd name="connsiteX2" fmla="*/ 3300193 w 3498532"/>
              <a:gd name="connsiteY2" fmla="*/ 198000 h 396240"/>
              <a:gd name="connsiteX3" fmla="*/ 3498531 w 3498532"/>
              <a:gd name="connsiteY3" fmla="*/ 396000 h 396240"/>
              <a:gd name="connsiteX4" fmla="*/ 3498531 w 3498532"/>
              <a:gd name="connsiteY4" fmla="*/ 0 h 396240"/>
              <a:gd name="connsiteX5" fmla="*/ 3498532 w 3498532"/>
              <a:gd name="connsiteY5" fmla="*/ 0 h 396240"/>
              <a:gd name="connsiteX6" fmla="*/ 3498532 w 3498532"/>
              <a:gd name="connsiteY6" fmla="*/ 396240 h 396240"/>
              <a:gd name="connsiteX7" fmla="*/ 0 w 3498532"/>
              <a:gd name="connsiteY7" fmla="*/ 396240 h 396240"/>
              <a:gd name="connsiteX0" fmla="*/ 0 w 3498532"/>
              <a:gd name="connsiteY0" fmla="*/ 0 h 396240"/>
              <a:gd name="connsiteX1" fmla="*/ 3498531 w 3498532"/>
              <a:gd name="connsiteY1" fmla="*/ 0 h 396240"/>
              <a:gd name="connsiteX2" fmla="*/ 3407349 w 3498532"/>
              <a:gd name="connsiteY2" fmla="*/ 198000 h 396240"/>
              <a:gd name="connsiteX3" fmla="*/ 3498531 w 3498532"/>
              <a:gd name="connsiteY3" fmla="*/ 396000 h 396240"/>
              <a:gd name="connsiteX4" fmla="*/ 3498531 w 3498532"/>
              <a:gd name="connsiteY4" fmla="*/ 0 h 396240"/>
              <a:gd name="connsiteX5" fmla="*/ 3498532 w 3498532"/>
              <a:gd name="connsiteY5" fmla="*/ 0 h 396240"/>
              <a:gd name="connsiteX6" fmla="*/ 3498532 w 3498532"/>
              <a:gd name="connsiteY6" fmla="*/ 396240 h 396240"/>
              <a:gd name="connsiteX7" fmla="*/ 0 w 3498532"/>
              <a:gd name="connsiteY7" fmla="*/ 396240 h 396240"/>
              <a:gd name="connsiteX8" fmla="*/ 0 w 3498532"/>
              <a:gd name="connsiteY8" fmla="*/ 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8532" h="396240">
                <a:moveTo>
                  <a:pt x="0" y="0"/>
                </a:moveTo>
                <a:lnTo>
                  <a:pt x="3498531" y="0"/>
                </a:lnTo>
                <a:lnTo>
                  <a:pt x="3407349" y="198000"/>
                </a:lnTo>
                <a:lnTo>
                  <a:pt x="3498531" y="396000"/>
                </a:lnTo>
                <a:lnTo>
                  <a:pt x="3498531" y="0"/>
                </a:lnTo>
                <a:lnTo>
                  <a:pt x="3498532" y="0"/>
                </a:lnTo>
                <a:lnTo>
                  <a:pt x="3498532" y="396240"/>
                </a:lnTo>
                <a:lnTo>
                  <a:pt x="0" y="396240"/>
                </a:lnTo>
                <a:lnTo>
                  <a:pt x="0" y="0"/>
                </a:lnTo>
                <a:close/>
              </a:path>
            </a:pathLst>
          </a:custGeom>
          <a:solidFill>
            <a:srgbClr val="F159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8" name="矩形 7"/>
          <p:cNvSpPr/>
          <p:nvPr userDrawn="1"/>
        </p:nvSpPr>
        <p:spPr>
          <a:xfrm>
            <a:off x="-1" y="681893"/>
            <a:ext cx="6858000" cy="36000"/>
          </a:xfrm>
          <a:prstGeom prst="rect">
            <a:avLst/>
          </a:prstGeom>
          <a:solidFill>
            <a:srgbClr val="F159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0" name="矩形 9"/>
          <p:cNvSpPr/>
          <p:nvPr/>
        </p:nvSpPr>
        <p:spPr>
          <a:xfrm>
            <a:off x="6772390" y="535418"/>
            <a:ext cx="85610" cy="76155"/>
          </a:xfrm>
          <a:prstGeom prst="rect">
            <a:avLst/>
          </a:prstGeom>
          <a:solidFill>
            <a:srgbClr val="F159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cxnSp>
        <p:nvCxnSpPr>
          <p:cNvPr id="13" name="直接连接符 12"/>
          <p:cNvCxnSpPr/>
          <p:nvPr/>
        </p:nvCxnSpPr>
        <p:spPr>
          <a:xfrm>
            <a:off x="5648300" y="483972"/>
            <a:ext cx="0" cy="169976"/>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userDrawn="1"/>
        </p:nvGrpSpPr>
        <p:grpSpPr>
          <a:xfrm>
            <a:off x="-17585" y="4931978"/>
            <a:ext cx="6875585" cy="246221"/>
            <a:chOff x="-23446" y="4931977"/>
            <a:chExt cx="9167446" cy="246221"/>
          </a:xfrm>
        </p:grpSpPr>
        <p:sp>
          <p:nvSpPr>
            <p:cNvPr id="44" name="任意多边形 43"/>
            <p:cNvSpPr/>
            <p:nvPr/>
          </p:nvSpPr>
          <p:spPr>
            <a:xfrm>
              <a:off x="-23446" y="4979377"/>
              <a:ext cx="9167446" cy="164123"/>
            </a:xfrm>
            <a:custGeom>
              <a:avLst/>
              <a:gdLst>
                <a:gd name="connsiteX0" fmla="*/ 0 w 9167446"/>
                <a:gd name="connsiteY0" fmla="*/ 0 h 164123"/>
                <a:gd name="connsiteX1" fmla="*/ 7350369 w 9167446"/>
                <a:gd name="connsiteY1" fmla="*/ 0 h 164123"/>
                <a:gd name="connsiteX2" fmla="*/ 7514492 w 9167446"/>
                <a:gd name="connsiteY2" fmla="*/ 164123 h 164123"/>
                <a:gd name="connsiteX3" fmla="*/ 9167446 w 9167446"/>
                <a:gd name="connsiteY3" fmla="*/ 164123 h 164123"/>
              </a:gdLst>
              <a:ahLst/>
              <a:cxnLst>
                <a:cxn ang="0">
                  <a:pos x="connsiteX0" y="connsiteY0"/>
                </a:cxn>
                <a:cxn ang="0">
                  <a:pos x="connsiteX1" y="connsiteY1"/>
                </a:cxn>
                <a:cxn ang="0">
                  <a:pos x="connsiteX2" y="connsiteY2"/>
                </a:cxn>
                <a:cxn ang="0">
                  <a:pos x="connsiteX3" y="connsiteY3"/>
                </a:cxn>
              </a:cxnLst>
              <a:rect l="l" t="t" r="r" b="b"/>
              <a:pathLst>
                <a:path w="9167446" h="164123">
                  <a:moveTo>
                    <a:pt x="0" y="0"/>
                  </a:moveTo>
                  <a:lnTo>
                    <a:pt x="7350369" y="0"/>
                  </a:lnTo>
                  <a:lnTo>
                    <a:pt x="7514492" y="164123"/>
                  </a:lnTo>
                  <a:lnTo>
                    <a:pt x="9167446" y="164123"/>
                  </a:lnTo>
                </a:path>
              </a:pathLst>
            </a:custGeom>
            <a:noFill/>
            <a:ln w="3175">
              <a:solidFill>
                <a:srgbClr val="F1592A">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5" name="任意多边形 44"/>
            <p:cNvSpPr/>
            <p:nvPr/>
          </p:nvSpPr>
          <p:spPr>
            <a:xfrm>
              <a:off x="7410786" y="4979377"/>
              <a:ext cx="1733214" cy="104775"/>
            </a:xfrm>
            <a:custGeom>
              <a:avLst/>
              <a:gdLst>
                <a:gd name="connsiteX0" fmla="*/ 0 w 2038350"/>
                <a:gd name="connsiteY0" fmla="*/ 9525 h 104775"/>
                <a:gd name="connsiteX1" fmla="*/ 114300 w 2038350"/>
                <a:gd name="connsiteY1" fmla="*/ 104775 h 104775"/>
                <a:gd name="connsiteX2" fmla="*/ 2038350 w 2038350"/>
                <a:gd name="connsiteY2" fmla="*/ 104775 h 104775"/>
                <a:gd name="connsiteX3" fmla="*/ 2038350 w 2038350"/>
                <a:gd name="connsiteY3" fmla="*/ 0 h 104775"/>
                <a:gd name="connsiteX4" fmla="*/ 0 w 2038350"/>
                <a:gd name="connsiteY4" fmla="*/ 9525 h 104775"/>
                <a:gd name="connsiteX0" fmla="*/ 0 w 2052638"/>
                <a:gd name="connsiteY0" fmla="*/ 9525 h 104775"/>
                <a:gd name="connsiteX1" fmla="*/ 128588 w 2052638"/>
                <a:gd name="connsiteY1" fmla="*/ 104775 h 104775"/>
                <a:gd name="connsiteX2" fmla="*/ 2052638 w 2052638"/>
                <a:gd name="connsiteY2" fmla="*/ 104775 h 104775"/>
                <a:gd name="connsiteX3" fmla="*/ 2052638 w 2052638"/>
                <a:gd name="connsiteY3" fmla="*/ 0 h 104775"/>
                <a:gd name="connsiteX4" fmla="*/ 0 w 2052638"/>
                <a:gd name="connsiteY4" fmla="*/ 9525 h 104775"/>
                <a:gd name="connsiteX0" fmla="*/ 0 w 2078338"/>
                <a:gd name="connsiteY0" fmla="*/ 4762 h 104775"/>
                <a:gd name="connsiteX1" fmla="*/ 154288 w 2078338"/>
                <a:gd name="connsiteY1" fmla="*/ 104775 h 104775"/>
                <a:gd name="connsiteX2" fmla="*/ 2078338 w 2078338"/>
                <a:gd name="connsiteY2" fmla="*/ 104775 h 104775"/>
                <a:gd name="connsiteX3" fmla="*/ 2078338 w 2078338"/>
                <a:gd name="connsiteY3" fmla="*/ 0 h 104775"/>
                <a:gd name="connsiteX4" fmla="*/ 0 w 2078338"/>
                <a:gd name="connsiteY4" fmla="*/ 4762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38" h="104775">
                  <a:moveTo>
                    <a:pt x="0" y="4762"/>
                  </a:moveTo>
                  <a:lnTo>
                    <a:pt x="154288" y="104775"/>
                  </a:lnTo>
                  <a:lnTo>
                    <a:pt x="2078338" y="104775"/>
                  </a:lnTo>
                  <a:lnTo>
                    <a:pt x="2078338" y="0"/>
                  </a:lnTo>
                  <a:lnTo>
                    <a:pt x="0" y="4762"/>
                  </a:lnTo>
                  <a:close/>
                </a:path>
              </a:pathLst>
            </a:custGeom>
            <a:solidFill>
              <a:srgbClr val="F1592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46" name="TextBox 1"/>
            <p:cNvSpPr txBox="1"/>
            <p:nvPr/>
          </p:nvSpPr>
          <p:spPr>
            <a:xfrm>
              <a:off x="3454402" y="4931977"/>
              <a:ext cx="4255170" cy="246221"/>
            </a:xfrm>
            <a:prstGeom prst="rect">
              <a:avLst/>
            </a:prstGeom>
          </p:spPr>
          <p:txBody>
            <a:bodyPr wrap="square">
              <a:spAutoFit/>
            </a:bodyPr>
            <a:lstStyle>
              <a:defPPr>
                <a:defRPr lang="zh-CN"/>
              </a:defPPr>
              <a:lvl1pPr>
                <a:defRPr sz="1200">
                  <a:solidFill>
                    <a:schemeClr val="bg1">
                      <a:alpha val="41000"/>
                    </a:schemeClr>
                  </a:solidFill>
                  <a:latin typeface="Nexa Light" panose="02000000000000000000" pitchFamily="50" charset="0"/>
                </a:defRPr>
              </a:lvl1pPr>
            </a:lstStyle>
            <a:p>
              <a:r>
                <a:rPr lang="zh-CN" altLang="en-US" sz="1000" spc="110" dirty="0" smtClean="0">
                  <a:solidFill>
                    <a:prstClr val="white">
                      <a:lumMod val="65000"/>
                    </a:prstClr>
                  </a:solidFill>
                  <a:latin typeface="Calibri Light"/>
                  <a:ea typeface="Arial Unicode MS" panose="020B0604020202020204" pitchFamily="34" charset="-122"/>
                  <a:cs typeface="Arial Unicode MS" panose="020B0604020202020204" pitchFamily="34" charset="-122"/>
                </a:rPr>
                <a:t>数据挖掘技术在智慧校园建设中的应用与探索</a:t>
              </a:r>
              <a:endParaRPr lang="zh-CN" altLang="en-US" sz="1000" spc="110" dirty="0">
                <a:solidFill>
                  <a:prstClr val="white">
                    <a:lumMod val="65000"/>
                  </a:prstClr>
                </a:solidFill>
                <a:latin typeface="Calibri Light"/>
                <a:ea typeface="Arial Unicode MS" panose="020B0604020202020204" pitchFamily="34" charset="-122"/>
                <a:cs typeface="Arial Unicode MS" panose="020B0604020202020204" pitchFamily="34" charset="-122"/>
              </a:endParaRPr>
            </a:p>
          </p:txBody>
        </p:sp>
      </p:grpSp>
      <p:sp>
        <p:nvSpPr>
          <p:cNvPr id="2" name="矩形 1"/>
          <p:cNvSpPr/>
          <p:nvPr userDrawn="1"/>
        </p:nvSpPr>
        <p:spPr>
          <a:xfrm>
            <a:off x="4776117" y="413256"/>
            <a:ext cx="902811" cy="307777"/>
          </a:xfrm>
          <a:prstGeom prst="rect">
            <a:avLst/>
          </a:prstGeom>
          <a:noFill/>
        </p:spPr>
        <p:txBody>
          <a:bodyPr wrap="none" lIns="91440" tIns="45720" rIns="91440" bIns="45720">
            <a:spAutoFit/>
          </a:bodyPr>
          <a:lstStyle/>
          <a:p>
            <a:pPr algn="ctr"/>
            <a:r>
              <a:rPr lang="zh-CN" altLang="en-US" sz="1400" b="0" cap="none" spc="0" dirty="0" smtClean="0">
                <a:ln w="0"/>
                <a:gradFill>
                  <a:gsLst>
                    <a:gs pos="21000">
                      <a:srgbClr val="53575C"/>
                    </a:gs>
                    <a:gs pos="88000">
                      <a:srgbClr val="C5C7CA"/>
                    </a:gs>
                  </a:gsLst>
                  <a:lin ang="5400000"/>
                </a:gradFill>
                <a:effectLst/>
                <a:latin typeface="方正粗倩简体" panose="03000509000000000000" pitchFamily="65" charset="-122"/>
                <a:ea typeface="方正粗倩简体" panose="03000509000000000000" pitchFamily="65" charset="-122"/>
              </a:rPr>
              <a:t>从数到据</a:t>
            </a:r>
            <a:endParaRPr lang="zh-CN" altLang="en-US" sz="1400" b="0" cap="none" spc="0" dirty="0">
              <a:ln w="0"/>
              <a:gradFill>
                <a:gsLst>
                  <a:gs pos="21000">
                    <a:srgbClr val="53575C"/>
                  </a:gs>
                  <a:gs pos="88000">
                    <a:srgbClr val="C5C7CA"/>
                  </a:gs>
                </a:gsLst>
                <a:lin ang="5400000"/>
              </a:gradFill>
              <a:effectLst/>
              <a:latin typeface="方正粗倩简体" panose="03000509000000000000" pitchFamily="65" charset="-122"/>
              <a:ea typeface="方正粗倩简体" panose="03000509000000000000" pitchFamily="65" charset="-122"/>
            </a:endParaRPr>
          </a:p>
        </p:txBody>
      </p:sp>
      <p:sp>
        <p:nvSpPr>
          <p:cNvPr id="47" name="矩形 46"/>
          <p:cNvSpPr/>
          <p:nvPr userDrawn="1"/>
        </p:nvSpPr>
        <p:spPr>
          <a:xfrm>
            <a:off x="5590958" y="410116"/>
            <a:ext cx="1261884" cy="307777"/>
          </a:xfrm>
          <a:prstGeom prst="rect">
            <a:avLst/>
          </a:prstGeom>
          <a:noFill/>
        </p:spPr>
        <p:txBody>
          <a:bodyPr wrap="none" lIns="91440" tIns="45720" rIns="91440" bIns="45720">
            <a:spAutoFit/>
          </a:bodyPr>
          <a:lstStyle/>
          <a:p>
            <a:pPr algn="ctr"/>
            <a:r>
              <a:rPr lang="zh-CN" altLang="en-US" sz="1400" b="0" cap="none" spc="0" dirty="0" smtClean="0">
                <a:ln w="0"/>
                <a:gradFill>
                  <a:gsLst>
                    <a:gs pos="21000">
                      <a:srgbClr val="53575C"/>
                    </a:gs>
                    <a:gs pos="88000">
                      <a:srgbClr val="C5C7CA"/>
                    </a:gs>
                  </a:gsLst>
                  <a:lin ang="5400000"/>
                </a:gradFill>
                <a:effectLst/>
                <a:latin typeface="方正粗倩简体" panose="03000509000000000000" pitchFamily="65" charset="-122"/>
                <a:ea typeface="方正粗倩简体" panose="03000509000000000000" pitchFamily="65" charset="-122"/>
              </a:rPr>
              <a:t>周口师范学院</a:t>
            </a:r>
            <a:endParaRPr lang="zh-CN" altLang="en-US" sz="1400" b="0" cap="none" spc="0" dirty="0">
              <a:ln w="0"/>
              <a:gradFill>
                <a:gsLst>
                  <a:gs pos="21000">
                    <a:srgbClr val="53575C"/>
                  </a:gs>
                  <a:gs pos="88000">
                    <a:srgbClr val="C5C7CA"/>
                  </a:gs>
                </a:gsLst>
                <a:lin ang="5400000"/>
              </a:gradFill>
              <a:effectLst/>
              <a:latin typeface="方正粗倩简体" panose="03000509000000000000" pitchFamily="65" charset="-122"/>
              <a:ea typeface="方正粗倩简体" panose="03000509000000000000" pitchFamily="65" charset="-122"/>
            </a:endParaRPr>
          </a:p>
        </p:txBody>
      </p:sp>
    </p:spTree>
    <p:extLst>
      <p:ext uri="{BB962C8B-B14F-4D97-AF65-F5344CB8AC3E}">
        <p14:creationId xmlns:p14="http://schemas.microsoft.com/office/powerpoint/2010/main" val="238894041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467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A055F1D-5264-4F03-8746-1C67EB0DDF68}" type="datetimeFigureOut">
              <a:rPr lang="zh-CN" altLang="en-US" smtClean="0">
                <a:solidFill>
                  <a:prstClr val="black">
                    <a:tint val="75000"/>
                  </a:prstClr>
                </a:solidFill>
              </a:rPr>
              <a:pPr/>
              <a:t>2015/6/10</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F8B61D5-25A5-4597-B05E-46DFDFCDFFC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44296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67916" y="1282305"/>
            <a:ext cx="5915025"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467916" y="3442099"/>
            <a:ext cx="5915025"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DA055F1D-5264-4F03-8746-1C67EB0DDF68}" type="datetimeFigureOut">
              <a:rPr lang="zh-CN" altLang="en-US" smtClean="0">
                <a:solidFill>
                  <a:prstClr val="black">
                    <a:tint val="75000"/>
                  </a:prstClr>
                </a:solidFill>
              </a:rPr>
              <a:pPr/>
              <a:t>2015/6/10</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F8B61D5-25A5-4597-B05E-46DFDFCDFFC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93321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471488" y="1369219"/>
            <a:ext cx="291465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3471863" y="1369219"/>
            <a:ext cx="291465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DA055F1D-5264-4F03-8746-1C67EB0DDF68}" type="datetimeFigureOut">
              <a:rPr lang="zh-CN" altLang="en-US" smtClean="0">
                <a:solidFill>
                  <a:prstClr val="black">
                    <a:tint val="75000"/>
                  </a:prstClr>
                </a:solidFill>
              </a:rPr>
              <a:pPr/>
              <a:t>2015/6/10</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F8B61D5-25A5-4597-B05E-46DFDFCDFFC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36590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72381" y="273845"/>
            <a:ext cx="5915025"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472381" y="1260872"/>
            <a:ext cx="2901255"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472381" y="1878806"/>
            <a:ext cx="2901255"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3471863" y="1260872"/>
            <a:ext cx="2915543"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3471863" y="1878806"/>
            <a:ext cx="2915543"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DA055F1D-5264-4F03-8746-1C67EB0DDF68}" type="datetimeFigureOut">
              <a:rPr lang="zh-CN" altLang="en-US" smtClean="0">
                <a:solidFill>
                  <a:prstClr val="black">
                    <a:tint val="75000"/>
                  </a:prstClr>
                </a:solidFill>
              </a:rPr>
              <a:pPr/>
              <a:t>2015/6/10</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F8B61D5-25A5-4597-B05E-46DFDFCDFFC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82305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DA055F1D-5264-4F03-8746-1C67EB0DDF68}" type="datetimeFigureOut">
              <a:rPr lang="zh-CN" altLang="en-US" smtClean="0">
                <a:solidFill>
                  <a:prstClr val="black">
                    <a:tint val="75000"/>
                  </a:prstClr>
                </a:solidFill>
              </a:rPr>
              <a:pPr/>
              <a:t>2015/6/10</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F8B61D5-25A5-4597-B05E-46DFDFCDFFC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59904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055F1D-5264-4F03-8746-1C67EB0DDF68}" type="datetimeFigureOut">
              <a:rPr lang="zh-CN" altLang="en-US" smtClean="0">
                <a:solidFill>
                  <a:prstClr val="black">
                    <a:tint val="75000"/>
                  </a:prstClr>
                </a:solidFill>
              </a:rPr>
              <a:pPr/>
              <a:t>2015/6/10</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F8B61D5-25A5-4597-B05E-46DFDFCDFFC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40561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2915543" y="740570"/>
            <a:ext cx="3471863"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A055F1D-5264-4F03-8746-1C67EB0DDF68}" type="datetimeFigureOut">
              <a:rPr lang="zh-CN" altLang="en-US" smtClean="0">
                <a:solidFill>
                  <a:prstClr val="black">
                    <a:tint val="75000"/>
                  </a:prstClr>
                </a:solidFill>
              </a:rPr>
              <a:pPr/>
              <a:t>2015/6/10</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F8B61D5-25A5-4597-B05E-46DFDFCDFFC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32448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915543" y="740570"/>
            <a:ext cx="3471863"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A055F1D-5264-4F03-8746-1C67EB0DDF68}" type="datetimeFigureOut">
              <a:rPr lang="zh-CN" altLang="en-US" smtClean="0">
                <a:solidFill>
                  <a:prstClr val="black">
                    <a:tint val="75000"/>
                  </a:prstClr>
                </a:solidFill>
              </a:rPr>
              <a:pPr/>
              <a:t>2015/6/10</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F8B61D5-25A5-4597-B05E-46DFDFCDFFC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78724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273845"/>
            <a:ext cx="5915025"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471488" y="1369219"/>
            <a:ext cx="5915025" cy="3263504"/>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471488" y="4767264"/>
            <a:ext cx="15430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A055F1D-5264-4F03-8746-1C67EB0DDF68}" type="datetimeFigureOut">
              <a:rPr lang="zh-CN" altLang="en-US" smtClean="0">
                <a:solidFill>
                  <a:prstClr val="black">
                    <a:tint val="75000"/>
                  </a:prstClr>
                </a:solidFill>
              </a:rPr>
              <a:pPr/>
              <a:t>2015/6/10</a:t>
            </a:fld>
            <a:endParaRPr lang="zh-CN" altLang="en-US">
              <a:solidFill>
                <a:prstClr val="black">
                  <a:tint val="75000"/>
                </a:prstClr>
              </a:solidFill>
            </a:endParaRPr>
          </a:p>
        </p:txBody>
      </p:sp>
      <p:sp>
        <p:nvSpPr>
          <p:cNvPr id="5" name="Footer Placeholder 4"/>
          <p:cNvSpPr>
            <a:spLocks noGrp="1"/>
          </p:cNvSpPr>
          <p:nvPr>
            <p:ph type="ftr" sz="quarter" idx="3"/>
          </p:nvPr>
        </p:nvSpPr>
        <p:spPr>
          <a:xfrm>
            <a:off x="2271713" y="4767264"/>
            <a:ext cx="2314575"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4843463" y="4767264"/>
            <a:ext cx="15430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F8B61D5-25A5-4597-B05E-46DFDFCDFFC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0514221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74"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 Id="rId5" Type="http://schemas.openxmlformats.org/officeDocument/2006/relationships/image" Target="../media/image70.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4.pn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g"/><Relationship Id="rId1" Type="http://schemas.openxmlformats.org/officeDocument/2006/relationships/slideLayout" Target="../slideLayouts/slideLayout6.xml"/><Relationship Id="rId5" Type="http://schemas.openxmlformats.org/officeDocument/2006/relationships/image" Target="../media/image106.jpeg"/><Relationship Id="rId4" Type="http://schemas.openxmlformats.org/officeDocument/2006/relationships/image" Target="../media/image105.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8.jpe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0" y="1"/>
            <a:ext cx="6858000" cy="5143501"/>
          </a:xfrm>
          <a:prstGeom prst="rect">
            <a:avLst/>
          </a:prstGeom>
          <a:gradFill flip="none" rotWithShape="1">
            <a:gsLst>
              <a:gs pos="0">
                <a:schemeClr val="bg1"/>
              </a:gs>
              <a:gs pos="71000">
                <a:schemeClr val="bg1">
                  <a:lumMod val="85000"/>
                </a:schemeClr>
              </a:gs>
            </a:gsLst>
            <a:path path="circle">
              <a:fillToRect l="50000" t="50000" r="50000" b="50000"/>
            </a:path>
            <a:tileRect/>
          </a:gra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sz="1013">
              <a:solidFill>
                <a:prstClr val="white"/>
              </a:solidFill>
            </a:endParaRPr>
          </a:p>
        </p:txBody>
      </p:sp>
      <p:pic>
        <p:nvPicPr>
          <p:cNvPr id="12" name="图片 1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43307" y="2604394"/>
            <a:ext cx="3460652" cy="1091979"/>
          </a:xfrm>
          <a:prstGeom prst="rect">
            <a:avLst/>
          </a:prstGeom>
        </p:spPr>
      </p:pic>
      <p:sp>
        <p:nvSpPr>
          <p:cNvPr id="5" name="矩形 4"/>
          <p:cNvSpPr/>
          <p:nvPr/>
        </p:nvSpPr>
        <p:spPr>
          <a:xfrm>
            <a:off x="3013" y="3743100"/>
            <a:ext cx="6858000" cy="1400400"/>
          </a:xfrm>
          <a:prstGeom prst="rect">
            <a:avLst/>
          </a:prstGeom>
          <a:solidFill>
            <a:srgbClr val="F159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prstClr val="white"/>
              </a:solidFill>
            </a:endParaRPr>
          </a:p>
        </p:txBody>
      </p:sp>
      <p:grpSp>
        <p:nvGrpSpPr>
          <p:cNvPr id="7" name="组合 6"/>
          <p:cNvGrpSpPr/>
          <p:nvPr/>
        </p:nvGrpSpPr>
        <p:grpSpPr>
          <a:xfrm>
            <a:off x="998109" y="3954659"/>
            <a:ext cx="4951926" cy="670688"/>
            <a:chOff x="-1500149" y="5483693"/>
            <a:chExt cx="6602569" cy="894251"/>
          </a:xfrm>
        </p:grpSpPr>
        <p:sp>
          <p:nvSpPr>
            <p:cNvPr id="8" name="矩形 7"/>
            <p:cNvSpPr/>
            <p:nvPr/>
          </p:nvSpPr>
          <p:spPr>
            <a:xfrm>
              <a:off x="1290273" y="5516169"/>
              <a:ext cx="3812147" cy="861775"/>
            </a:xfrm>
            <a:prstGeom prst="rect">
              <a:avLst/>
            </a:prstGeom>
            <a:noFill/>
            <a:ln>
              <a:noFill/>
            </a:ln>
            <a:effectLst>
              <a:outerShdw blurRad="50800" dist="12700" dir="8100000" algn="tr" rotWithShape="0">
                <a:prstClr val="black"/>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800" dirty="0">
                  <a:solidFill>
                    <a:prstClr val="white"/>
                  </a:solidFill>
                  <a:latin typeface="方正粗倩简体" panose="03000509000000000000" pitchFamily="65" charset="-122"/>
                  <a:ea typeface="方正粗倩简体" panose="03000509000000000000" pitchFamily="65" charset="-122"/>
                </a:rPr>
                <a:t>数据挖掘技术在智慧校园建设中的应用与探索</a:t>
              </a:r>
              <a:endParaRPr lang="zh-CN" altLang="en-US" sz="1800" dirty="0">
                <a:solidFill>
                  <a:prstClr val="white"/>
                </a:solidFill>
                <a:latin typeface="方正正黑简体" panose="02000000000000000000" pitchFamily="2" charset="-122"/>
                <a:ea typeface="方正正黑简体" panose="02000000000000000000" pitchFamily="2" charset="-122"/>
              </a:endParaRPr>
            </a:p>
          </p:txBody>
        </p:sp>
        <p:sp>
          <p:nvSpPr>
            <p:cNvPr id="9" name="矩形 8"/>
            <p:cNvSpPr/>
            <p:nvPr/>
          </p:nvSpPr>
          <p:spPr>
            <a:xfrm>
              <a:off x="-1500149" y="5483693"/>
              <a:ext cx="6341198" cy="861775"/>
            </a:xfrm>
            <a:prstGeom prst="rect">
              <a:avLst/>
            </a:prstGeom>
            <a:noFill/>
            <a:ln>
              <a:noFill/>
            </a:ln>
            <a:effectLst>
              <a:outerShdw blurRad="50800" dist="12700" dir="8100000" algn="tr" rotWithShape="0">
                <a:prstClr val="black"/>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600" dirty="0" smtClean="0">
                  <a:solidFill>
                    <a:prstClr val="white"/>
                  </a:solidFill>
                  <a:latin typeface="方正粗倩简体" panose="03000509000000000000" pitchFamily="65" charset="-122"/>
                  <a:ea typeface="方正粗倩简体" panose="03000509000000000000" pitchFamily="65" charset="-122"/>
                </a:rPr>
                <a:t>从数到据</a:t>
              </a:r>
              <a:endParaRPr lang="zh-CN" altLang="en-US" sz="3600" dirty="0">
                <a:solidFill>
                  <a:prstClr val="white"/>
                </a:solidFill>
                <a:latin typeface="方正粗倩简体" panose="03000509000000000000" pitchFamily="65" charset="-122"/>
                <a:ea typeface="方正粗倩简体" panose="03000509000000000000" pitchFamily="65" charset="-122"/>
              </a:endParaRPr>
            </a:p>
          </p:txBody>
        </p:sp>
        <p:cxnSp>
          <p:nvCxnSpPr>
            <p:cNvPr id="10" name="直接连接符 9"/>
            <p:cNvCxnSpPr/>
            <p:nvPr/>
          </p:nvCxnSpPr>
          <p:spPr>
            <a:xfrm>
              <a:off x="1204895" y="5636170"/>
              <a:ext cx="0" cy="622300"/>
            </a:xfrm>
            <a:prstGeom prst="line">
              <a:avLst/>
            </a:prstGeom>
            <a:ln w="19050">
              <a:solidFill>
                <a:schemeClr val="tx1">
                  <a:lumMod val="85000"/>
                  <a:lumOff val="15000"/>
                </a:schemeClr>
              </a:solidFill>
            </a:ln>
            <a:effectLst>
              <a:outerShdw blurRad="12700" dist="12700" algn="l" rotWithShape="0">
                <a:schemeClr val="bg1">
                  <a:alpha val="29000"/>
                </a:schemeClr>
              </a:outerShdw>
            </a:effectLst>
          </p:spPr>
          <p:style>
            <a:lnRef idx="1">
              <a:schemeClr val="accent1"/>
            </a:lnRef>
            <a:fillRef idx="0">
              <a:schemeClr val="accent1"/>
            </a:fillRef>
            <a:effectRef idx="0">
              <a:schemeClr val="accent1"/>
            </a:effectRef>
            <a:fontRef idx="minor">
              <a:schemeClr val="tx1"/>
            </a:fontRef>
          </p:style>
        </p:cxnSp>
      </p:grpSp>
      <p:sp>
        <p:nvSpPr>
          <p:cNvPr id="11" name="TextBox 29"/>
          <p:cNvSpPr txBox="1">
            <a:spLocks noChangeArrowheads="1"/>
          </p:cNvSpPr>
          <p:nvPr/>
        </p:nvSpPr>
        <p:spPr bwMode="auto">
          <a:xfrm>
            <a:off x="3356735" y="4843245"/>
            <a:ext cx="3789159" cy="307777"/>
          </a:xfrm>
          <a:prstGeom prst="rect">
            <a:avLst/>
          </a:prstGeom>
          <a:extLst/>
        </p:spPr>
        <p:txBody>
          <a:bodyPr wrap="square">
            <a:spAutoFit/>
          </a:bodyPr>
          <a:lstStyle>
            <a:defPPr>
              <a:defRPr lang="zh-CN"/>
            </a:defPPr>
            <a:lvl1pPr>
              <a:defRPr sz="1200">
                <a:solidFill>
                  <a:schemeClr val="bg1">
                    <a:alpha val="41000"/>
                  </a:schemeClr>
                </a:solidFill>
                <a:latin typeface="专业字体设计服务/WWW.ZTSGC.COM/" panose="02000000000000000000" pitchFamily="2" charset="-122"/>
                <a:ea typeface="专业字体设计服务/WWW.ZTSGC.COM/" panose="02000000000000000000" pitchFamily="2" charset="-122"/>
              </a:defRPr>
            </a:lvl1pPr>
          </a:lstStyle>
          <a:p>
            <a:r>
              <a:rPr lang="zh-CN" altLang="en-US" sz="1400" dirty="0" smtClean="0">
                <a:solidFill>
                  <a:srgbClr val="FFFFFF"/>
                </a:solidFill>
                <a:latin typeface="方正中倩简体" panose="03000509000000000000" pitchFamily="65" charset="-122"/>
                <a:ea typeface="方正中倩简体" panose="03000509000000000000" pitchFamily="65" charset="-122"/>
              </a:rPr>
              <a:t>周口师范学院    刘</a:t>
            </a:r>
            <a:r>
              <a:rPr lang="zh-CN" altLang="en-US" sz="1400" dirty="0">
                <a:solidFill>
                  <a:srgbClr val="FFFFFF"/>
                </a:solidFill>
                <a:latin typeface="方正中倩简体" panose="03000509000000000000" pitchFamily="65" charset="-122"/>
                <a:ea typeface="方正中倩简体" panose="03000509000000000000" pitchFamily="65" charset="-122"/>
              </a:rPr>
              <a:t>伟      </a:t>
            </a:r>
            <a:r>
              <a:rPr lang="zh-CN" altLang="en-US" sz="1400" dirty="0" smtClean="0">
                <a:solidFill>
                  <a:srgbClr val="FFFFFF"/>
                </a:solidFill>
                <a:latin typeface="方正中倩简体" panose="03000509000000000000" pitchFamily="65" charset="-122"/>
                <a:ea typeface="方正中倩简体" panose="03000509000000000000" pitchFamily="65" charset="-122"/>
              </a:rPr>
              <a:t> </a:t>
            </a:r>
            <a:r>
              <a:rPr lang="en-US" altLang="zh-CN" sz="1400" dirty="0" smtClean="0">
                <a:solidFill>
                  <a:srgbClr val="FFFFFF"/>
                </a:solidFill>
                <a:latin typeface="方正中倩简体" panose="03000509000000000000" pitchFamily="65" charset="-122"/>
                <a:ea typeface="方正中倩简体" panose="03000509000000000000" pitchFamily="65" charset="-122"/>
              </a:rPr>
              <a:t>2015</a:t>
            </a:r>
            <a:r>
              <a:rPr lang="zh-CN" altLang="en-US" sz="1400" dirty="0" smtClean="0">
                <a:solidFill>
                  <a:srgbClr val="FFFFFF"/>
                </a:solidFill>
                <a:latin typeface="方正中倩简体" panose="03000509000000000000" pitchFamily="65" charset="-122"/>
                <a:ea typeface="方正中倩简体" panose="03000509000000000000" pitchFamily="65" charset="-122"/>
              </a:rPr>
              <a:t>年</a:t>
            </a:r>
            <a:r>
              <a:rPr lang="en-US" altLang="zh-CN" sz="1400" dirty="0">
                <a:solidFill>
                  <a:srgbClr val="FFFFFF"/>
                </a:solidFill>
                <a:latin typeface="方正中倩简体" panose="03000509000000000000" pitchFamily="65" charset="-122"/>
                <a:ea typeface="方正中倩简体" panose="03000509000000000000" pitchFamily="65" charset="-122"/>
              </a:rPr>
              <a:t>5</a:t>
            </a:r>
            <a:r>
              <a:rPr lang="zh-CN" altLang="en-US" sz="1400" dirty="0" smtClean="0">
                <a:solidFill>
                  <a:srgbClr val="FFFFFF"/>
                </a:solidFill>
                <a:latin typeface="方正中倩简体" panose="03000509000000000000" pitchFamily="65" charset="-122"/>
                <a:ea typeface="方正中倩简体" panose="03000509000000000000" pitchFamily="65" charset="-122"/>
              </a:rPr>
              <a:t>月</a:t>
            </a:r>
            <a:r>
              <a:rPr lang="en-US" altLang="zh-CN" sz="1400" dirty="0" smtClean="0">
                <a:solidFill>
                  <a:srgbClr val="FFFFFF"/>
                </a:solidFill>
                <a:latin typeface="方正中倩简体" panose="03000509000000000000" pitchFamily="65" charset="-122"/>
                <a:ea typeface="方正中倩简体" panose="03000509000000000000" pitchFamily="65" charset="-122"/>
              </a:rPr>
              <a:t>8</a:t>
            </a:r>
            <a:r>
              <a:rPr lang="zh-CN" altLang="en-US" sz="1400" dirty="0" smtClean="0">
                <a:solidFill>
                  <a:srgbClr val="FFFFFF"/>
                </a:solidFill>
                <a:latin typeface="方正中倩简体" panose="03000509000000000000" pitchFamily="65" charset="-122"/>
                <a:ea typeface="方正中倩简体" panose="03000509000000000000" pitchFamily="65" charset="-122"/>
              </a:rPr>
              <a:t>日</a:t>
            </a:r>
            <a:endParaRPr lang="zh-CN" altLang="en-US" sz="1400" dirty="0">
              <a:solidFill>
                <a:srgbClr val="FFFFFF"/>
              </a:solidFill>
              <a:latin typeface="方正中倩简体" panose="03000509000000000000" pitchFamily="65" charset="-122"/>
              <a:ea typeface="方正中倩简体" panose="03000509000000000000" pitchFamily="65" charset="-122"/>
            </a:endParaRPr>
          </a:p>
        </p:txBody>
      </p:sp>
      <p:sp>
        <p:nvSpPr>
          <p:cNvPr id="55" name="矩形 54"/>
          <p:cNvSpPr/>
          <p:nvPr/>
        </p:nvSpPr>
        <p:spPr>
          <a:xfrm>
            <a:off x="3213" y="3735578"/>
            <a:ext cx="6858000" cy="44069"/>
          </a:xfrm>
          <a:prstGeom prst="rect">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55" tIns="34278" rIns="68555" bIns="34278" rtlCol="0" anchor="ctr"/>
          <a:lstStyle/>
          <a:p>
            <a:pPr algn="ctr" defTabSz="685713"/>
            <a:endParaRPr lang="zh-CN" altLang="en-US" sz="1013" dirty="0">
              <a:solidFill>
                <a:prstClr val="white"/>
              </a:solidFill>
            </a:endParaRPr>
          </a:p>
        </p:txBody>
      </p:sp>
      <p:cxnSp>
        <p:nvCxnSpPr>
          <p:cNvPr id="18" name="直接连接符 17"/>
          <p:cNvCxnSpPr/>
          <p:nvPr/>
        </p:nvCxnSpPr>
        <p:spPr>
          <a:xfrm flipH="1">
            <a:off x="6600701" y="4995806"/>
            <a:ext cx="25241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Picture 2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068604" y="1228838"/>
            <a:ext cx="1924393" cy="1081942"/>
          </a:xfrm>
          <a:prstGeom prst="rect">
            <a:avLst/>
          </a:prstGeom>
          <a:noFill/>
          <a:ln w="3175">
            <a:solidFill>
              <a:srgbClr val="4D4047"/>
            </a:solidFill>
          </a:ln>
          <a:effectLst>
            <a:reflection blurRad="6350" stA="52000" endA="300" endPos="35000" dir="5400000" sy="-100000" algn="bl" rotWithShape="0"/>
          </a:effectLst>
          <a:scene3d>
            <a:camera prst="perspectiveHeroicExtremeLeftFacing" fov="7200000">
              <a:rot lat="300000" lon="3000000" rev="21593999"/>
            </a:camera>
            <a:lightRig rig="threePt" dir="t"/>
          </a:scene3d>
          <a:extLst>
            <a:ext uri="{909E8E84-426E-40DD-AFC4-6F175D3DCCD1}">
              <a14:hiddenFill xmlns:a14="http://schemas.microsoft.com/office/drawing/2010/main">
                <a:solidFill>
                  <a:srgbClr val="FFFFFF"/>
                </a:solidFill>
              </a14:hiddenFill>
            </a:ext>
          </a:extLst>
        </p:spPr>
      </p:pic>
      <p:pic>
        <p:nvPicPr>
          <p:cNvPr id="21" name="Picture 18"/>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406084" y="1233037"/>
            <a:ext cx="1924394" cy="1081943"/>
          </a:xfrm>
          <a:prstGeom prst="rect">
            <a:avLst/>
          </a:prstGeom>
          <a:noFill/>
          <a:ln w="3175">
            <a:solidFill>
              <a:srgbClr val="4D4047"/>
            </a:solidFill>
          </a:ln>
          <a:effectLst>
            <a:reflection blurRad="6350" stA="52000" endA="300" endPos="35000" dir="5400000" sy="-100000" algn="bl" rotWithShape="0"/>
          </a:effectLst>
          <a:scene3d>
            <a:camera prst="perspectiveHeroicExtremeLeftFacing" fov="7200000">
              <a:rot lat="300000" lon="3000000" rev="21593999"/>
            </a:camera>
            <a:lightRig rig="threePt" dir="t"/>
          </a:scene3d>
          <a:extLst>
            <a:ext uri="{909E8E84-426E-40DD-AFC4-6F175D3DCCD1}">
              <a14:hiddenFill xmlns:a14="http://schemas.microsoft.com/office/drawing/2010/main">
                <a:solidFill>
                  <a:srgbClr val="FFFFFF"/>
                </a:solidFill>
              </a14:hiddenFill>
            </a:ext>
          </a:extLst>
        </p:spPr>
      </p:pic>
      <p:pic>
        <p:nvPicPr>
          <p:cNvPr id="22" name="Picture 20"/>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3644115" y="1229540"/>
            <a:ext cx="1930612" cy="1085439"/>
          </a:xfrm>
          <a:prstGeom prst="rect">
            <a:avLst/>
          </a:prstGeom>
          <a:noFill/>
          <a:ln w="3175">
            <a:solidFill>
              <a:srgbClr val="4D4047"/>
            </a:solidFill>
          </a:ln>
          <a:effectLst>
            <a:reflection blurRad="6350" stA="52000" endA="300" endPos="35000" dir="5400000" sy="-100000" algn="bl" rotWithShape="0"/>
          </a:effectLst>
          <a:scene3d>
            <a:camera prst="perspectiveHeroicExtremeLeftFacing" fov="7200000">
              <a:rot lat="300000" lon="3000000" rev="21593999"/>
            </a:camera>
            <a:lightRig rig="threePt" dir="t"/>
          </a:scene3d>
          <a:extLst>
            <a:ext uri="{909E8E84-426E-40DD-AFC4-6F175D3DCCD1}">
              <a14:hiddenFill xmlns:a14="http://schemas.microsoft.com/office/drawing/2010/main">
                <a:solidFill>
                  <a:srgbClr val="FFFFFF"/>
                </a:solidFill>
              </a14:hiddenFill>
            </a:ext>
          </a:extLst>
        </p:spPr>
      </p:pic>
      <p:pic>
        <p:nvPicPr>
          <p:cNvPr id="23" name="Picture 19"/>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2956282" y="1225476"/>
            <a:ext cx="1932759" cy="1086646"/>
          </a:xfrm>
          <a:prstGeom prst="rect">
            <a:avLst/>
          </a:prstGeom>
          <a:noFill/>
          <a:ln w="3175">
            <a:solidFill>
              <a:srgbClr val="4D4047"/>
            </a:solidFill>
          </a:ln>
          <a:effectLst>
            <a:reflection blurRad="6350" stA="52000" endA="300" endPos="35000" dir="5400000" sy="-100000" algn="bl" rotWithShape="0"/>
          </a:effectLst>
          <a:scene3d>
            <a:camera prst="perspectiveHeroicExtremeLeftFacing" fov="7200000">
              <a:rot lat="300000" lon="3000000" rev="21593999"/>
            </a:camera>
            <a:lightRig rig="threePt" dir="t"/>
          </a:scene3d>
          <a:sp3d>
            <a:bevelT w="0" h="0"/>
            <a:contourClr>
              <a:schemeClr val="bg1">
                <a:lumMod val="95000"/>
              </a:schemeClr>
            </a:contourClr>
          </a:sp3d>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8"/>
          <a:stretch>
            <a:fillRect/>
          </a:stretch>
        </p:blipFill>
        <p:spPr>
          <a:xfrm>
            <a:off x="251138" y="830687"/>
            <a:ext cx="2922283" cy="1667814"/>
          </a:xfrm>
          <a:prstGeom prst="rect">
            <a:avLst/>
          </a:prstGeom>
        </p:spPr>
      </p:pic>
      <p:grpSp>
        <p:nvGrpSpPr>
          <p:cNvPr id="2" name="组合 1"/>
          <p:cNvGrpSpPr/>
          <p:nvPr/>
        </p:nvGrpSpPr>
        <p:grpSpPr>
          <a:xfrm>
            <a:off x="-4740" y="594711"/>
            <a:ext cx="3401260" cy="2714881"/>
            <a:chOff x="-4740" y="594711"/>
            <a:chExt cx="3401260" cy="2714881"/>
          </a:xfrm>
        </p:grpSpPr>
        <p:pic>
          <p:nvPicPr>
            <p:cNvPr id="14"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4740" y="594711"/>
              <a:ext cx="3401260" cy="2714881"/>
            </a:xfrm>
            <a:prstGeom prst="rect">
              <a:avLst/>
            </a:prstGeom>
            <a:noFill/>
            <a:effectLst>
              <a:outerShdw blurRad="12700" sx="101000" sy="101000" algn="ctr" rotWithShape="0">
                <a:prstClr val="black">
                  <a:alpha val="40000"/>
                </a:prstClr>
              </a:outerShdw>
              <a:reflection blurRad="6350" stA="39000" endPos="6000" dir="5400000" sy="-100000" algn="bl" rotWithShape="0"/>
            </a:effectLst>
            <a:extLst>
              <a:ext uri="{909E8E84-426E-40DD-AFC4-6F175D3DCCD1}">
                <a14:hiddenFill xmlns:a14="http://schemas.microsoft.com/office/drawing/2010/main">
                  <a:solidFill>
                    <a:srgbClr val="FFFFFF"/>
                  </a:solidFill>
                </a14:hiddenFill>
              </a:ext>
            </a:extLst>
          </p:spPr>
        </p:pic>
        <p:pic>
          <p:nvPicPr>
            <p:cNvPr id="1026" name="Picture 2" descr="http://e.hiphotos.baidu.com/baike/c0%3Dbaike80%2C5%2C5%2C80%2C26/sign=6b3ac124d300baa1ae214fe92679d277/63d0f703918fa0ecfcfd68c5249759ee3c6ddbc4.jpg"/>
            <p:cNvPicPr>
              <a:picLocks noChangeAspect="1" noChangeArrowheads="1"/>
            </p:cNvPicPr>
            <p:nvPr/>
          </p:nvPicPr>
          <p:blipFill rotWithShape="1">
            <a:blip r:embed="rId10">
              <a:extLst>
                <a:ext uri="{28A0092B-C50C-407E-A947-70E740481C1C}">
                  <a14:useLocalDpi xmlns:a14="http://schemas.microsoft.com/office/drawing/2010/main" val="0"/>
                </a:ext>
              </a:extLst>
            </a:blip>
            <a:srcRect r="214" b="14778"/>
            <a:stretch/>
          </p:blipFill>
          <p:spPr bwMode="auto">
            <a:xfrm>
              <a:off x="237602" y="811720"/>
              <a:ext cx="2964369" cy="17883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686591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条数据</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块数据</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sp>
        <p:nvSpPr>
          <p:cNvPr id="3" name="矩形 2"/>
          <p:cNvSpPr/>
          <p:nvPr/>
        </p:nvSpPr>
        <p:spPr>
          <a:xfrm>
            <a:off x="532211" y="1261770"/>
            <a:ext cx="2245754" cy="507831"/>
          </a:xfrm>
          <a:prstGeom prst="rect">
            <a:avLst/>
          </a:prstGeom>
        </p:spPr>
        <p:txBody>
          <a:bodyPr wrap="square">
            <a:spAutoFit/>
          </a:bodyPr>
          <a:lstStyle/>
          <a:p>
            <a:pPr algn="just"/>
            <a:r>
              <a:rPr lang="zh-CN" altLang="en-US" dirty="0" smtClean="0">
                <a:latin typeface="微软雅黑" panose="020B0503020204020204" pitchFamily="34" charset="-122"/>
                <a:ea typeface="微软雅黑" panose="020B0503020204020204" pitchFamily="34" charset="-122"/>
              </a:rPr>
              <a:t>        </a:t>
            </a:r>
            <a:r>
              <a:rPr lang="zh-CN" altLang="en-US" dirty="0" smtClean="0">
                <a:solidFill>
                  <a:srgbClr val="FF0000"/>
                </a:solidFill>
                <a:latin typeface="微软雅黑" panose="020B0503020204020204" pitchFamily="34" charset="-122"/>
                <a:ea typeface="微软雅黑" panose="020B0503020204020204" pitchFamily="34" charset="-122"/>
              </a:rPr>
              <a:t>条</a:t>
            </a:r>
            <a:r>
              <a:rPr lang="zh-CN" altLang="en-US" dirty="0">
                <a:solidFill>
                  <a:srgbClr val="FF0000"/>
                </a:solidFill>
                <a:latin typeface="微软雅黑" panose="020B0503020204020204" pitchFamily="34" charset="-122"/>
                <a:ea typeface="微软雅黑" panose="020B0503020204020204" pitchFamily="34" charset="-122"/>
              </a:rPr>
              <a:t>数据</a:t>
            </a:r>
            <a:r>
              <a:rPr lang="zh-CN" altLang="en-US" dirty="0">
                <a:latin typeface="微软雅黑" panose="020B0503020204020204" pitchFamily="34" charset="-122"/>
                <a:ea typeface="微软雅黑" panose="020B0503020204020204" pitchFamily="34" charset="-122"/>
              </a:rPr>
              <a:t>是指</a:t>
            </a:r>
            <a:r>
              <a:rPr lang="zh-CN" altLang="en-US" dirty="0" smtClean="0">
                <a:latin typeface="微软雅黑" panose="020B0503020204020204" pitchFamily="34" charset="-122"/>
                <a:ea typeface="微软雅黑" panose="020B0503020204020204" pitchFamily="34" charset="-122"/>
              </a:rPr>
              <a:t>某个业务系统呈</a:t>
            </a:r>
            <a:r>
              <a:rPr lang="zh-CN" altLang="en-US" dirty="0">
                <a:latin typeface="微软雅黑" panose="020B0503020204020204" pitchFamily="34" charset="-122"/>
                <a:ea typeface="微软雅黑" panose="020B0503020204020204" pitchFamily="34" charset="-122"/>
              </a:rPr>
              <a:t>链条状串起来的</a:t>
            </a:r>
            <a:r>
              <a:rPr lang="zh-CN" altLang="en-US" dirty="0" smtClean="0">
                <a:latin typeface="微软雅黑" panose="020B0503020204020204" pitchFamily="34" charset="-122"/>
                <a:ea typeface="微软雅黑" panose="020B0503020204020204" pitchFamily="34" charset="-122"/>
              </a:rPr>
              <a:t>数据</a:t>
            </a:r>
            <a:endParaRPr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3638281" y="1165178"/>
            <a:ext cx="2601533" cy="715581"/>
          </a:xfrm>
          <a:prstGeom prst="rect">
            <a:avLst/>
          </a:prstGeom>
        </p:spPr>
        <p:txBody>
          <a:bodyPr wrap="square">
            <a:spAutoFit/>
          </a:bodyPr>
          <a:lstStyle/>
          <a:p>
            <a:pPr algn="just"/>
            <a:r>
              <a:rPr lang="zh-CN" altLang="en-US" dirty="0" smtClean="0">
                <a:latin typeface="微软雅黑" panose="020B0503020204020204" pitchFamily="34" charset="-122"/>
                <a:ea typeface="微软雅黑" panose="020B0503020204020204" pitchFamily="34" charset="-122"/>
              </a:rPr>
              <a:t>       </a:t>
            </a:r>
            <a:r>
              <a:rPr lang="zh-CN" altLang="en-US" dirty="0" smtClean="0">
                <a:solidFill>
                  <a:srgbClr val="FF0000"/>
                </a:solidFill>
                <a:latin typeface="微软雅黑" panose="020B0503020204020204" pitchFamily="34" charset="-122"/>
                <a:ea typeface="微软雅黑" panose="020B0503020204020204" pitchFamily="34" charset="-122"/>
              </a:rPr>
              <a:t>块</a:t>
            </a:r>
            <a:r>
              <a:rPr lang="zh-CN" altLang="en-US" dirty="0">
                <a:solidFill>
                  <a:srgbClr val="FF0000"/>
                </a:solidFill>
                <a:latin typeface="微软雅黑" panose="020B0503020204020204" pitchFamily="34" charset="-122"/>
                <a:ea typeface="微软雅黑" panose="020B0503020204020204" pitchFamily="34" charset="-122"/>
              </a:rPr>
              <a:t>数据</a:t>
            </a:r>
            <a:r>
              <a:rPr lang="zh-CN" altLang="en-US" dirty="0">
                <a:latin typeface="微软雅黑" panose="020B0503020204020204" pitchFamily="34" charset="-122"/>
                <a:ea typeface="微软雅黑" panose="020B0503020204020204" pitchFamily="34" charset="-122"/>
              </a:rPr>
              <a:t>是在一个物理空间</a:t>
            </a:r>
            <a:r>
              <a:rPr lang="zh-CN" altLang="en-US" dirty="0" smtClean="0">
                <a:latin typeface="微软雅黑" panose="020B0503020204020204" pitchFamily="34" charset="-122"/>
                <a:ea typeface="微软雅黑" panose="020B0503020204020204" pitchFamily="34" charset="-122"/>
              </a:rPr>
              <a:t>或者区域</a:t>
            </a:r>
            <a:r>
              <a:rPr lang="zh-CN" altLang="en-US" dirty="0">
                <a:latin typeface="微软雅黑" panose="020B0503020204020204" pitchFamily="34" charset="-122"/>
                <a:ea typeface="微软雅黑" panose="020B0503020204020204" pitchFamily="34" charset="-122"/>
              </a:rPr>
              <a:t>形成的涉及到人、事、物等各类数据的综合</a:t>
            </a:r>
          </a:p>
        </p:txBody>
      </p:sp>
      <p:sp>
        <p:nvSpPr>
          <p:cNvPr id="5" name="矩形 4"/>
          <p:cNvSpPr/>
          <p:nvPr/>
        </p:nvSpPr>
        <p:spPr>
          <a:xfrm>
            <a:off x="123617" y="2500917"/>
            <a:ext cx="279158" cy="1813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人事</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993011" y="2500917"/>
            <a:ext cx="279158" cy="1813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教务</a:t>
            </a:r>
            <a:endParaRPr lang="zh-CN" altLang="en-US" dirty="0">
              <a:latin typeface="微软雅黑" panose="020B0503020204020204" pitchFamily="34" charset="-122"/>
              <a:ea typeface="微软雅黑" panose="020B0503020204020204" pitchFamily="34" charset="-122"/>
            </a:endParaRPr>
          </a:p>
        </p:txBody>
      </p:sp>
      <p:sp>
        <p:nvSpPr>
          <p:cNvPr id="8" name="矩形 7"/>
          <p:cNvSpPr/>
          <p:nvPr/>
        </p:nvSpPr>
        <p:spPr>
          <a:xfrm>
            <a:off x="1427708" y="2500917"/>
            <a:ext cx="279158" cy="1813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学工</a:t>
            </a:r>
            <a:endParaRPr lang="zh-CN" altLang="en-US" dirty="0">
              <a:latin typeface="微软雅黑" panose="020B0503020204020204" pitchFamily="34" charset="-122"/>
              <a:ea typeface="微软雅黑" panose="020B0503020204020204" pitchFamily="34" charset="-122"/>
            </a:endParaRPr>
          </a:p>
        </p:txBody>
      </p:sp>
      <p:sp>
        <p:nvSpPr>
          <p:cNvPr id="9" name="矩形 8"/>
          <p:cNvSpPr/>
          <p:nvPr/>
        </p:nvSpPr>
        <p:spPr>
          <a:xfrm>
            <a:off x="1862405" y="2500917"/>
            <a:ext cx="279158" cy="1813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一卡通</a:t>
            </a: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a:off x="2297103" y="2500917"/>
            <a:ext cx="279158" cy="1813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迎新</a:t>
            </a:r>
          </a:p>
        </p:txBody>
      </p:sp>
      <p:sp>
        <p:nvSpPr>
          <p:cNvPr id="11" name="矩形 10"/>
          <p:cNvSpPr/>
          <p:nvPr/>
        </p:nvSpPr>
        <p:spPr>
          <a:xfrm>
            <a:off x="558314" y="2500917"/>
            <a:ext cx="279158" cy="1813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科研</a:t>
            </a: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3100172" y="2500917"/>
            <a:ext cx="279158" cy="1813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社交</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2604017" y="3115282"/>
            <a:ext cx="518091" cy="584775"/>
          </a:xfrm>
          <a:prstGeom prst="rect">
            <a:avLst/>
          </a:prstGeom>
          <a:noFill/>
        </p:spPr>
        <p:txBody>
          <a:bodyPr wrap="none" rtlCol="0">
            <a:spAutoFit/>
          </a:bodyPr>
          <a:lstStyle/>
          <a:p>
            <a:r>
              <a:rPr lang="en-US" altLang="zh-CN" sz="3200" dirty="0" smtClean="0">
                <a:latin typeface="微软雅黑" panose="020B0503020204020204" pitchFamily="34" charset="-122"/>
                <a:ea typeface="微软雅黑" panose="020B0503020204020204" pitchFamily="34" charset="-122"/>
              </a:rPr>
              <a:t>…</a:t>
            </a:r>
            <a:endParaRPr lang="zh-CN" altLang="en-US" sz="3200" dirty="0">
              <a:latin typeface="微软雅黑" panose="020B0503020204020204" pitchFamily="34" charset="-122"/>
              <a:ea typeface="微软雅黑" panose="020B0503020204020204" pitchFamily="34" charset="-122"/>
            </a:endParaRPr>
          </a:p>
        </p:txBody>
      </p:sp>
      <p:sp>
        <p:nvSpPr>
          <p:cNvPr id="13" name="椭圆 12"/>
          <p:cNvSpPr/>
          <p:nvPr/>
        </p:nvSpPr>
        <p:spPr>
          <a:xfrm>
            <a:off x="3857222" y="2208727"/>
            <a:ext cx="2273121" cy="23337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右箭头 13"/>
          <p:cNvSpPr/>
          <p:nvPr/>
        </p:nvSpPr>
        <p:spPr>
          <a:xfrm>
            <a:off x="3449927" y="2752275"/>
            <a:ext cx="376707" cy="12466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文本框 14"/>
          <p:cNvSpPr txBox="1"/>
          <p:nvPr/>
        </p:nvSpPr>
        <p:spPr>
          <a:xfrm>
            <a:off x="3798120" y="3069738"/>
            <a:ext cx="2441694" cy="611706"/>
          </a:xfrm>
          <a:prstGeom prst="rect">
            <a:avLst/>
          </a:prstGeom>
          <a:noFill/>
        </p:spPr>
        <p:txBody>
          <a:bodyPr vert="eaVert" wrap="none" rtlCol="0">
            <a:spAutoFit/>
          </a:bodyPr>
          <a:lstStyle/>
          <a:p>
            <a:pPr algn="ctr">
              <a:lnSpc>
                <a:spcPts val="2200"/>
              </a:lnSpc>
            </a:pPr>
            <a:r>
              <a:rPr lang="zh-CN" altLang="en-US" dirty="0" smtClean="0">
                <a:latin typeface="微软雅黑" panose="020B0503020204020204" pitchFamily="34" charset="-122"/>
                <a:ea typeface="微软雅黑" panose="020B0503020204020204" pitchFamily="34" charset="-122"/>
              </a:rPr>
              <a:t>社交</a:t>
            </a:r>
            <a:endParaRPr lang="en-US" altLang="zh-CN" dirty="0" smtClean="0">
              <a:latin typeface="微软雅黑" panose="020B0503020204020204" pitchFamily="34" charset="-122"/>
              <a:ea typeface="微软雅黑" panose="020B0503020204020204" pitchFamily="34" charset="-122"/>
            </a:endParaRPr>
          </a:p>
          <a:p>
            <a:pPr algn="ctr">
              <a:lnSpc>
                <a:spcPts val="2200"/>
              </a:lnSpc>
            </a:pPr>
            <a:r>
              <a:rPr lang="en-US" altLang="zh-CN" dirty="0" smtClean="0">
                <a:latin typeface="微软雅黑" panose="020B0503020204020204" pitchFamily="34" charset="-122"/>
                <a:ea typeface="微软雅黑" panose="020B0503020204020204" pitchFamily="34" charset="-122"/>
              </a:rPr>
              <a:t>…</a:t>
            </a:r>
          </a:p>
          <a:p>
            <a:pPr algn="ctr">
              <a:lnSpc>
                <a:spcPts val="2200"/>
              </a:lnSpc>
            </a:pPr>
            <a:r>
              <a:rPr lang="zh-CN" altLang="en-US" dirty="0" smtClean="0">
                <a:latin typeface="微软雅黑" panose="020B0503020204020204" pitchFamily="34" charset="-122"/>
                <a:ea typeface="微软雅黑" panose="020B0503020204020204" pitchFamily="34" charset="-122"/>
              </a:rPr>
              <a:t>迎新</a:t>
            </a:r>
            <a:r>
              <a:rPr lang="en-US" altLang="zh-CN" dirty="0" smtClean="0">
                <a:latin typeface="微软雅黑" panose="020B0503020204020204" pitchFamily="34" charset="-122"/>
                <a:ea typeface="微软雅黑" panose="020B0503020204020204" pitchFamily="34" charset="-122"/>
              </a:rPr>
              <a:t/>
            </a:r>
            <a:br>
              <a:rPr lang="en-US" altLang="zh-CN" dirty="0" smtClean="0">
                <a:latin typeface="微软雅黑" panose="020B0503020204020204" pitchFamily="34" charset="-122"/>
                <a:ea typeface="微软雅黑" panose="020B0503020204020204" pitchFamily="34" charset="-122"/>
              </a:rPr>
            </a:br>
            <a:r>
              <a:rPr lang="zh-CN" altLang="en-US" dirty="0" smtClean="0">
                <a:latin typeface="微软雅黑" panose="020B0503020204020204" pitchFamily="34" charset="-122"/>
                <a:ea typeface="微软雅黑" panose="020B0503020204020204" pitchFamily="34" charset="-122"/>
              </a:rPr>
              <a:t>一卡通</a:t>
            </a:r>
            <a:endParaRPr lang="en-US" altLang="zh-CN" dirty="0" smtClean="0">
              <a:latin typeface="微软雅黑" panose="020B0503020204020204" pitchFamily="34" charset="-122"/>
              <a:ea typeface="微软雅黑" panose="020B0503020204020204" pitchFamily="34" charset="-122"/>
            </a:endParaRPr>
          </a:p>
          <a:p>
            <a:pPr algn="ctr">
              <a:lnSpc>
                <a:spcPts val="2200"/>
              </a:lnSpc>
            </a:pPr>
            <a:r>
              <a:rPr lang="zh-CN" altLang="en-US" dirty="0" smtClean="0">
                <a:latin typeface="微软雅黑" panose="020B0503020204020204" pitchFamily="34" charset="-122"/>
                <a:ea typeface="微软雅黑" panose="020B0503020204020204" pitchFamily="34" charset="-122"/>
              </a:rPr>
              <a:t>学工</a:t>
            </a:r>
            <a:endParaRPr lang="en-US" altLang="zh-CN" dirty="0" smtClean="0">
              <a:latin typeface="微软雅黑" panose="020B0503020204020204" pitchFamily="34" charset="-122"/>
              <a:ea typeface="微软雅黑" panose="020B0503020204020204" pitchFamily="34" charset="-122"/>
            </a:endParaRPr>
          </a:p>
          <a:p>
            <a:pPr algn="ctr">
              <a:lnSpc>
                <a:spcPts val="2200"/>
              </a:lnSpc>
            </a:pPr>
            <a:r>
              <a:rPr lang="zh-CN" altLang="en-US" dirty="0" smtClean="0">
                <a:latin typeface="微软雅黑" panose="020B0503020204020204" pitchFamily="34" charset="-122"/>
                <a:ea typeface="微软雅黑" panose="020B0503020204020204" pitchFamily="34" charset="-122"/>
              </a:rPr>
              <a:t>教务</a:t>
            </a:r>
            <a:endParaRPr lang="en-US" altLang="zh-CN" dirty="0" smtClean="0">
              <a:latin typeface="微软雅黑" panose="020B0503020204020204" pitchFamily="34" charset="-122"/>
              <a:ea typeface="微软雅黑" panose="020B0503020204020204" pitchFamily="34" charset="-122"/>
            </a:endParaRPr>
          </a:p>
          <a:p>
            <a:pPr algn="ctr">
              <a:lnSpc>
                <a:spcPts val="2200"/>
              </a:lnSpc>
            </a:pPr>
            <a:r>
              <a:rPr lang="zh-CN" altLang="en-US" dirty="0" smtClean="0">
                <a:latin typeface="微软雅黑" panose="020B0503020204020204" pitchFamily="34" charset="-122"/>
                <a:ea typeface="微软雅黑" panose="020B0503020204020204" pitchFamily="34" charset="-122"/>
              </a:rPr>
              <a:t>科研</a:t>
            </a:r>
            <a:endParaRPr lang="en-US" altLang="zh-CN" dirty="0" smtClean="0">
              <a:latin typeface="微软雅黑" panose="020B0503020204020204" pitchFamily="34" charset="-122"/>
              <a:ea typeface="微软雅黑" panose="020B0503020204020204" pitchFamily="34" charset="-122"/>
            </a:endParaRPr>
          </a:p>
          <a:p>
            <a:pPr algn="ctr">
              <a:lnSpc>
                <a:spcPts val="2200"/>
              </a:lnSpc>
            </a:pPr>
            <a:r>
              <a:rPr lang="zh-CN" altLang="en-US" dirty="0" smtClean="0">
                <a:latin typeface="微软雅黑" panose="020B0503020204020204" pitchFamily="34" charset="-122"/>
                <a:ea typeface="微软雅黑" panose="020B0503020204020204" pitchFamily="34" charset="-122"/>
              </a:rPr>
              <a:t>人事</a:t>
            </a:r>
            <a:endParaRPr lang="en-US" altLang="zh-CN" dirty="0" smtClean="0">
              <a:latin typeface="微软雅黑" panose="020B0503020204020204" pitchFamily="34" charset="-122"/>
              <a:ea typeface="微软雅黑" panose="020B0503020204020204" pitchFamily="34" charset="-122"/>
            </a:endParaRPr>
          </a:p>
        </p:txBody>
      </p:sp>
      <p:cxnSp>
        <p:nvCxnSpPr>
          <p:cNvPr id="17" name="直接连接符 16"/>
          <p:cNvCxnSpPr>
            <a:stCxn id="13" idx="0"/>
            <a:endCxn id="13" idx="4"/>
          </p:cNvCxnSpPr>
          <p:nvPr/>
        </p:nvCxnSpPr>
        <p:spPr>
          <a:xfrm>
            <a:off x="4993783" y="2208727"/>
            <a:ext cx="0" cy="2333728"/>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直接连接符 18"/>
          <p:cNvCxnSpPr>
            <a:stCxn id="13" idx="1"/>
            <a:endCxn id="13" idx="3"/>
          </p:cNvCxnSpPr>
          <p:nvPr/>
        </p:nvCxnSpPr>
        <p:spPr>
          <a:xfrm>
            <a:off x="4190113" y="2550494"/>
            <a:ext cx="0" cy="1650194"/>
          </a:xfrm>
          <a:prstGeom prst="line">
            <a:avLst/>
          </a:prstGeom>
        </p:spPr>
        <p:style>
          <a:lnRef idx="1">
            <a:schemeClr val="accent2"/>
          </a:lnRef>
          <a:fillRef idx="0">
            <a:schemeClr val="accent2"/>
          </a:fillRef>
          <a:effectRef idx="0">
            <a:schemeClr val="accent2"/>
          </a:effectRef>
          <a:fontRef idx="minor">
            <a:schemeClr val="tx1"/>
          </a:fontRef>
        </p:style>
      </p:cxnSp>
      <p:cxnSp>
        <p:nvCxnSpPr>
          <p:cNvPr id="21" name="直接连接符 20"/>
          <p:cNvCxnSpPr>
            <a:stCxn id="13" idx="7"/>
            <a:endCxn id="13" idx="5"/>
          </p:cNvCxnSpPr>
          <p:nvPr/>
        </p:nvCxnSpPr>
        <p:spPr>
          <a:xfrm>
            <a:off x="5797452" y="2550494"/>
            <a:ext cx="0" cy="1650194"/>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直接连接符 23"/>
          <p:cNvCxnSpPr/>
          <p:nvPr/>
        </p:nvCxnSpPr>
        <p:spPr>
          <a:xfrm>
            <a:off x="5391416" y="2274035"/>
            <a:ext cx="13342" cy="2190196"/>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直接连接符 25"/>
          <p:cNvCxnSpPr/>
          <p:nvPr/>
        </p:nvCxnSpPr>
        <p:spPr>
          <a:xfrm>
            <a:off x="4589094" y="2280493"/>
            <a:ext cx="13342" cy="2190196"/>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直接连接符 26"/>
          <p:cNvCxnSpPr/>
          <p:nvPr/>
        </p:nvCxnSpPr>
        <p:spPr>
          <a:xfrm flipV="1">
            <a:off x="3857222" y="3375591"/>
            <a:ext cx="2273121" cy="2108"/>
          </a:xfrm>
          <a:prstGeom prst="line">
            <a:avLst/>
          </a:prstGeom>
        </p:spPr>
        <p:style>
          <a:lnRef idx="1">
            <a:schemeClr val="accent3"/>
          </a:lnRef>
          <a:fillRef idx="0">
            <a:schemeClr val="accent3"/>
          </a:fillRef>
          <a:effectRef idx="0">
            <a:schemeClr val="accent3"/>
          </a:effectRef>
          <a:fontRef idx="minor">
            <a:schemeClr val="tx1"/>
          </a:fontRef>
        </p:style>
      </p:cxnSp>
      <p:cxnSp>
        <p:nvCxnSpPr>
          <p:cNvPr id="32" name="直接连接符 31"/>
          <p:cNvCxnSpPr>
            <a:endCxn id="13" idx="5"/>
          </p:cNvCxnSpPr>
          <p:nvPr/>
        </p:nvCxnSpPr>
        <p:spPr>
          <a:xfrm>
            <a:off x="4190113" y="4200688"/>
            <a:ext cx="1607339"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34" name="直接连接符 33"/>
          <p:cNvCxnSpPr/>
          <p:nvPr/>
        </p:nvCxnSpPr>
        <p:spPr>
          <a:xfrm>
            <a:off x="4190113" y="2553651"/>
            <a:ext cx="1607339"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35" name="直接连接符 34"/>
          <p:cNvCxnSpPr/>
          <p:nvPr/>
        </p:nvCxnSpPr>
        <p:spPr>
          <a:xfrm>
            <a:off x="3927768" y="2934651"/>
            <a:ext cx="2130132" cy="4492"/>
          </a:xfrm>
          <a:prstGeom prst="line">
            <a:avLst/>
          </a:prstGeom>
        </p:spPr>
        <p:style>
          <a:lnRef idx="1">
            <a:schemeClr val="accent3"/>
          </a:lnRef>
          <a:fillRef idx="0">
            <a:schemeClr val="accent3"/>
          </a:fillRef>
          <a:effectRef idx="0">
            <a:schemeClr val="accent3"/>
          </a:effectRef>
          <a:fontRef idx="minor">
            <a:schemeClr val="tx1"/>
          </a:fontRef>
        </p:style>
      </p:cxnSp>
      <p:cxnSp>
        <p:nvCxnSpPr>
          <p:cNvPr id="37" name="直接连接符 36"/>
          <p:cNvCxnSpPr/>
          <p:nvPr/>
        </p:nvCxnSpPr>
        <p:spPr>
          <a:xfrm>
            <a:off x="3927768" y="3800154"/>
            <a:ext cx="2130132" cy="4492"/>
          </a:xfrm>
          <a:prstGeom prst="line">
            <a:avLst/>
          </a:prstGeom>
        </p:spPr>
        <p:style>
          <a:lnRef idx="1">
            <a:schemeClr val="accent3"/>
          </a:lnRef>
          <a:fillRef idx="0">
            <a:schemeClr val="accent3"/>
          </a:fillRef>
          <a:effectRef idx="0">
            <a:schemeClr val="accent3"/>
          </a:effectRef>
          <a:fontRef idx="minor">
            <a:schemeClr val="tx1"/>
          </a:fontRef>
        </p:style>
      </p:cxnSp>
      <p:sp>
        <p:nvSpPr>
          <p:cNvPr id="36" name="左大括号 35"/>
          <p:cNvSpPr/>
          <p:nvPr/>
        </p:nvSpPr>
        <p:spPr>
          <a:xfrm rot="5400000">
            <a:off x="1479813" y="702776"/>
            <a:ext cx="536166" cy="2969400"/>
          </a:xfrm>
          <a:prstGeom prst="leftBrace">
            <a:avLst>
              <a:gd name="adj1" fmla="val 83936"/>
              <a:gd name="adj2" fmla="val 52386"/>
            </a:avLst>
          </a:prstGeom>
          <a:ln w="38100"/>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
        <p:nvSpPr>
          <p:cNvPr id="39" name="左大括号 38"/>
          <p:cNvSpPr/>
          <p:nvPr/>
        </p:nvSpPr>
        <p:spPr>
          <a:xfrm rot="5400000">
            <a:off x="4869779" y="958527"/>
            <a:ext cx="207573" cy="2313554"/>
          </a:xfrm>
          <a:prstGeom prst="leftBrace">
            <a:avLst>
              <a:gd name="adj1" fmla="val 83936"/>
              <a:gd name="adj2" fmla="val 51551"/>
            </a:avLst>
          </a:prstGeom>
          <a:ln w="38100"/>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7277736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1660" y="943986"/>
            <a:ext cx="2963213" cy="3255528"/>
            <a:chOff x="194056" y="1177909"/>
            <a:chExt cx="2963213" cy="3255528"/>
          </a:xfrm>
        </p:grpSpPr>
        <p:sp>
          <p:nvSpPr>
            <p:cNvPr id="3" name="文本框 2"/>
            <p:cNvSpPr txBox="1"/>
            <p:nvPr/>
          </p:nvSpPr>
          <p:spPr>
            <a:xfrm>
              <a:off x="194056" y="1470074"/>
              <a:ext cx="392415" cy="2509661"/>
            </a:xfrm>
            <a:prstGeom prst="rect">
              <a:avLst/>
            </a:prstGeom>
            <a:noFill/>
          </p:spPr>
          <p:txBody>
            <a:bodyPr vert="eaVert" wrap="none" rtlCol="0">
              <a:spAutoFit/>
            </a:bodyPr>
            <a:lstStyle/>
            <a:p>
              <a:r>
                <a:rPr lang="zh-CN" altLang="en-US" spc="100" dirty="0" smtClean="0">
                  <a:solidFill>
                    <a:srgbClr val="C00000"/>
                  </a:solidFill>
                  <a:latin typeface="方正粗倩简体" panose="03000509000000000000" pitchFamily="65" charset="-122"/>
                  <a:ea typeface="方正粗倩简体" panose="03000509000000000000" pitchFamily="65" charset="-122"/>
                </a:rPr>
                <a:t>基于数据挖掘的综合校情分析</a:t>
              </a:r>
              <a:endParaRPr lang="zh-CN" altLang="en-US" spc="100" dirty="0">
                <a:solidFill>
                  <a:srgbClr val="C00000"/>
                </a:solidFill>
                <a:latin typeface="方正粗倩简体" panose="03000509000000000000" pitchFamily="65" charset="-122"/>
                <a:ea typeface="方正粗倩简体" panose="03000509000000000000" pitchFamily="65" charset="-122"/>
              </a:endParaRPr>
            </a:p>
          </p:txBody>
        </p:sp>
        <p:sp>
          <p:nvSpPr>
            <p:cNvPr id="4" name="矩形 3"/>
            <p:cNvSpPr/>
            <p:nvPr/>
          </p:nvSpPr>
          <p:spPr>
            <a:xfrm>
              <a:off x="847623" y="1224866"/>
              <a:ext cx="2309646" cy="3208571"/>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学生基本情况统计</a:t>
              </a:r>
            </a:p>
            <a:p>
              <a:pPr>
                <a:lnSpc>
                  <a:spcPct val="150000"/>
                </a:lnSpc>
              </a:pPr>
              <a:r>
                <a:rPr lang="zh-CN" altLang="en-US" dirty="0">
                  <a:latin typeface="微软雅黑" panose="020B0503020204020204" pitchFamily="34" charset="-122"/>
                  <a:ea typeface="微软雅黑" panose="020B0503020204020204" pitchFamily="34" charset="-122"/>
                </a:rPr>
                <a:t>学生全景式统计分析</a:t>
              </a:r>
            </a:p>
            <a:p>
              <a:pPr>
                <a:lnSpc>
                  <a:spcPct val="150000"/>
                </a:lnSpc>
              </a:pPr>
              <a:r>
                <a:rPr lang="zh-CN" altLang="en-US" dirty="0">
                  <a:latin typeface="微软雅黑" panose="020B0503020204020204" pitchFamily="34" charset="-122"/>
                  <a:ea typeface="微软雅黑" panose="020B0503020204020204" pitchFamily="34" charset="-122"/>
                </a:rPr>
                <a:t>教职工基本情况统计</a:t>
              </a:r>
            </a:p>
            <a:p>
              <a:pPr>
                <a:lnSpc>
                  <a:spcPct val="150000"/>
                </a:lnSpc>
              </a:pPr>
              <a:r>
                <a:rPr lang="zh-CN" altLang="en-US" dirty="0">
                  <a:latin typeface="微软雅黑" panose="020B0503020204020204" pitchFamily="34" charset="-122"/>
                  <a:ea typeface="微软雅黑" panose="020B0503020204020204" pitchFamily="34" charset="-122"/>
                </a:rPr>
                <a:t>教师全景式统计分析</a:t>
              </a:r>
            </a:p>
            <a:p>
              <a:pPr>
                <a:lnSpc>
                  <a:spcPct val="150000"/>
                </a:lnSpc>
              </a:pPr>
              <a:r>
                <a:rPr lang="zh-CN" altLang="en-US" dirty="0">
                  <a:latin typeface="微软雅黑" panose="020B0503020204020204" pitchFamily="34" charset="-122"/>
                  <a:ea typeface="微软雅黑" panose="020B0503020204020204" pitchFamily="34" charset="-122"/>
                </a:rPr>
                <a:t>科研成果基本情况统计</a:t>
              </a:r>
            </a:p>
            <a:p>
              <a:pPr>
                <a:lnSpc>
                  <a:spcPct val="150000"/>
                </a:lnSpc>
              </a:pPr>
              <a:r>
                <a:rPr lang="zh-CN" altLang="en-US" dirty="0">
                  <a:latin typeface="微软雅黑" panose="020B0503020204020204" pitchFamily="34" charset="-122"/>
                  <a:ea typeface="微软雅黑" panose="020B0503020204020204" pitchFamily="34" charset="-122"/>
                </a:rPr>
                <a:t>资产情况全方位统计分析</a:t>
              </a:r>
            </a:p>
            <a:p>
              <a:pPr>
                <a:lnSpc>
                  <a:spcPct val="150000"/>
                </a:lnSpc>
              </a:pPr>
              <a:r>
                <a:rPr lang="zh-CN" altLang="en-US" dirty="0">
                  <a:latin typeface="微软雅黑" panose="020B0503020204020204" pitchFamily="34" charset="-122"/>
                  <a:ea typeface="微软雅黑" panose="020B0503020204020204" pitchFamily="34" charset="-122"/>
                </a:rPr>
                <a:t>设备情况全方位统计分析</a:t>
              </a:r>
            </a:p>
            <a:p>
              <a:pPr>
                <a:lnSpc>
                  <a:spcPct val="150000"/>
                </a:lnSpc>
              </a:pPr>
              <a:r>
                <a:rPr lang="zh-CN" altLang="en-US" dirty="0">
                  <a:latin typeface="微软雅黑" panose="020B0503020204020204" pitchFamily="34" charset="-122"/>
                  <a:ea typeface="微软雅黑" panose="020B0503020204020204" pitchFamily="34" charset="-122"/>
                </a:rPr>
                <a:t>校园一卡通全方位统计分析</a:t>
              </a:r>
            </a:p>
            <a:p>
              <a:pPr>
                <a:lnSpc>
                  <a:spcPct val="150000"/>
                </a:lnSpc>
              </a:pPr>
              <a:r>
                <a:rPr lang="zh-CN" altLang="en-US" dirty="0">
                  <a:latin typeface="微软雅黑" panose="020B0503020204020204" pitchFamily="34" charset="-122"/>
                  <a:ea typeface="微软雅黑" panose="020B0503020204020204" pitchFamily="34" charset="-122"/>
                </a:rPr>
                <a:t>学生住宿全方位统计分析</a:t>
              </a:r>
            </a:p>
            <a:p>
              <a:pPr>
                <a:lnSpc>
                  <a:spcPct val="150000"/>
                </a:lnSpc>
              </a:pPr>
              <a:r>
                <a:rPr lang="zh-CN" altLang="en-US" dirty="0" smtClean="0">
                  <a:latin typeface="微软雅黑" panose="020B0503020204020204" pitchFamily="34" charset="-122"/>
                  <a:ea typeface="微软雅黑" panose="020B0503020204020204" pitchFamily="34" charset="-122"/>
                </a:rPr>
                <a:t>交叉</a:t>
              </a:r>
              <a:r>
                <a:rPr lang="zh-CN" altLang="en-US" dirty="0">
                  <a:latin typeface="微软雅黑" panose="020B0503020204020204" pitchFamily="34" charset="-122"/>
                  <a:ea typeface="微软雅黑" panose="020B0503020204020204" pitchFamily="34" charset="-122"/>
                </a:rPr>
                <a:t>分析和自定义分析</a:t>
              </a:r>
            </a:p>
          </p:txBody>
        </p:sp>
        <p:sp>
          <p:nvSpPr>
            <p:cNvPr id="5" name="左大括号 4"/>
            <p:cNvSpPr/>
            <p:nvPr/>
          </p:nvSpPr>
          <p:spPr>
            <a:xfrm>
              <a:off x="646169" y="1177909"/>
              <a:ext cx="170065" cy="322378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6" name="组合 5"/>
          <p:cNvGrpSpPr/>
          <p:nvPr/>
        </p:nvGrpSpPr>
        <p:grpSpPr>
          <a:xfrm>
            <a:off x="3515044" y="649607"/>
            <a:ext cx="3062675" cy="2031325"/>
            <a:chOff x="3741022" y="1741558"/>
            <a:chExt cx="3230132" cy="2140244"/>
          </a:xfrm>
        </p:grpSpPr>
        <p:sp>
          <p:nvSpPr>
            <p:cNvPr id="7" name="文本框 6"/>
            <p:cNvSpPr txBox="1"/>
            <p:nvPr/>
          </p:nvSpPr>
          <p:spPr>
            <a:xfrm>
              <a:off x="3741022" y="2185788"/>
              <a:ext cx="392415" cy="1208023"/>
            </a:xfrm>
            <a:prstGeom prst="rect">
              <a:avLst/>
            </a:prstGeom>
            <a:noFill/>
          </p:spPr>
          <p:txBody>
            <a:bodyPr vert="eaVert" wrap="none" rtlCol="0">
              <a:spAutoFit/>
            </a:bodyPr>
            <a:lstStyle/>
            <a:p>
              <a:r>
                <a:rPr lang="zh-CN" altLang="en-US" spc="100" dirty="0" smtClean="0">
                  <a:solidFill>
                    <a:srgbClr val="C00000"/>
                  </a:solidFill>
                  <a:latin typeface="方正粗倩简体" panose="03000509000000000000" pitchFamily="65" charset="-122"/>
                  <a:ea typeface="方正粗倩简体" panose="03000509000000000000" pitchFamily="65" charset="-122"/>
                </a:rPr>
                <a:t>教学</a:t>
              </a:r>
              <a:r>
                <a:rPr lang="zh-CN" altLang="en-US" spc="100" dirty="0">
                  <a:solidFill>
                    <a:srgbClr val="C00000"/>
                  </a:solidFill>
                  <a:latin typeface="方正粗倩简体" panose="03000509000000000000" pitchFamily="65" charset="-122"/>
                  <a:ea typeface="方正粗倩简体" panose="03000509000000000000" pitchFamily="65" charset="-122"/>
                </a:rPr>
                <a:t>评估分析</a:t>
              </a:r>
            </a:p>
          </p:txBody>
        </p:sp>
        <p:sp>
          <p:nvSpPr>
            <p:cNvPr id="8" name="矩形 7"/>
            <p:cNvSpPr/>
            <p:nvPr/>
          </p:nvSpPr>
          <p:spPr>
            <a:xfrm>
              <a:off x="4341941" y="1741558"/>
              <a:ext cx="2629213" cy="2140244"/>
            </a:xfrm>
            <a:prstGeom prst="rect">
              <a:avLst/>
            </a:prstGeom>
          </p:spPr>
          <p:txBody>
            <a:bodyPr wrap="square">
              <a:spAutoFit/>
            </a:bodyPr>
            <a:lstStyle/>
            <a:p>
              <a:pPr>
                <a:lnSpc>
                  <a:spcPct val="150000"/>
                </a:lnSpc>
              </a:pPr>
              <a:r>
                <a:rPr lang="zh-CN" altLang="en-US" sz="1200" dirty="0" smtClean="0">
                  <a:latin typeface="微软雅黑" panose="020B0503020204020204" pitchFamily="34" charset="-122"/>
                  <a:ea typeface="微软雅黑" panose="020B0503020204020204" pitchFamily="34" charset="-122"/>
                </a:rPr>
                <a:t>学校概要数据</a:t>
              </a:r>
              <a:endParaRPr lang="en-US" altLang="zh-CN" sz="1200" dirty="0" smtClean="0">
                <a:latin typeface="微软雅黑" panose="020B0503020204020204" pitchFamily="34" charset="-122"/>
                <a:ea typeface="微软雅黑" panose="020B0503020204020204" pitchFamily="34" charset="-122"/>
              </a:endParaRPr>
            </a:p>
            <a:p>
              <a:pPr>
                <a:lnSpc>
                  <a:spcPct val="150000"/>
                </a:lnSpc>
              </a:pPr>
              <a:r>
                <a:rPr lang="zh-CN" altLang="en-US" sz="1200" dirty="0" smtClean="0">
                  <a:latin typeface="微软雅黑" panose="020B0503020204020204" pitchFamily="34" charset="-122"/>
                  <a:ea typeface="微软雅黑" panose="020B0503020204020204" pitchFamily="34" charset="-122"/>
                </a:rPr>
                <a:t>定位与目标</a:t>
              </a:r>
              <a:endParaRPr lang="en-US" altLang="zh-CN" sz="1200" dirty="0" smtClean="0">
                <a:latin typeface="微软雅黑" panose="020B0503020204020204" pitchFamily="34" charset="-122"/>
                <a:ea typeface="微软雅黑" panose="020B0503020204020204" pitchFamily="34" charset="-122"/>
              </a:endParaRPr>
            </a:p>
            <a:p>
              <a:pPr>
                <a:lnSpc>
                  <a:spcPct val="150000"/>
                </a:lnSpc>
              </a:pPr>
              <a:r>
                <a:rPr lang="zh-CN" altLang="en-US" sz="1200" dirty="0" smtClean="0">
                  <a:latin typeface="微软雅黑" panose="020B0503020204020204" pitchFamily="34" charset="-122"/>
                  <a:ea typeface="微软雅黑" panose="020B0503020204020204" pitchFamily="34" charset="-122"/>
                </a:rPr>
                <a:t>教师队伍</a:t>
              </a:r>
              <a:endParaRPr lang="en-US" altLang="zh-CN" sz="1200" dirty="0" smtClean="0">
                <a:latin typeface="微软雅黑" panose="020B0503020204020204" pitchFamily="34" charset="-122"/>
                <a:ea typeface="微软雅黑" panose="020B0503020204020204" pitchFamily="34" charset="-122"/>
              </a:endParaRPr>
            </a:p>
            <a:p>
              <a:pPr>
                <a:lnSpc>
                  <a:spcPct val="150000"/>
                </a:lnSpc>
              </a:pPr>
              <a:r>
                <a:rPr lang="zh-CN" altLang="en-US" sz="1200" dirty="0">
                  <a:latin typeface="微软雅黑" panose="020B0503020204020204" pitchFamily="34" charset="-122"/>
                  <a:ea typeface="微软雅黑" panose="020B0503020204020204" pitchFamily="34" charset="-122"/>
                </a:rPr>
                <a:t>教学</a:t>
              </a:r>
              <a:r>
                <a:rPr lang="zh-CN" altLang="en-US" sz="1200" dirty="0" smtClean="0">
                  <a:latin typeface="微软雅黑" panose="020B0503020204020204" pitchFamily="34" charset="-122"/>
                  <a:ea typeface="微软雅黑" panose="020B0503020204020204" pitchFamily="34" charset="-122"/>
                </a:rPr>
                <a:t>资源</a:t>
              </a:r>
              <a:endParaRPr lang="en-US" altLang="zh-CN" sz="1200" dirty="0" smtClean="0">
                <a:latin typeface="微软雅黑" panose="020B0503020204020204" pitchFamily="34" charset="-122"/>
                <a:ea typeface="微软雅黑" panose="020B0503020204020204" pitchFamily="34" charset="-122"/>
              </a:endParaRPr>
            </a:p>
            <a:p>
              <a:pPr>
                <a:lnSpc>
                  <a:spcPct val="150000"/>
                </a:lnSpc>
              </a:pPr>
              <a:r>
                <a:rPr lang="zh-CN" altLang="en-US" sz="1200" dirty="0" smtClean="0">
                  <a:latin typeface="微软雅黑" panose="020B0503020204020204" pitchFamily="34" charset="-122"/>
                  <a:ea typeface="微软雅黑" panose="020B0503020204020204" pitchFamily="34" charset="-122"/>
                </a:rPr>
                <a:t>培养过程</a:t>
              </a:r>
              <a:endParaRPr lang="en-US" altLang="zh-CN" sz="1200" dirty="0" smtClean="0">
                <a:latin typeface="微软雅黑" panose="020B0503020204020204" pitchFamily="34" charset="-122"/>
                <a:ea typeface="微软雅黑" panose="020B0503020204020204" pitchFamily="34" charset="-122"/>
              </a:endParaRPr>
            </a:p>
            <a:p>
              <a:pPr>
                <a:lnSpc>
                  <a:spcPct val="150000"/>
                </a:lnSpc>
              </a:pPr>
              <a:r>
                <a:rPr lang="zh-CN" altLang="en-US" sz="1200" dirty="0" smtClean="0">
                  <a:latin typeface="微软雅黑" panose="020B0503020204020204" pitchFamily="34" charset="-122"/>
                  <a:ea typeface="微软雅黑" panose="020B0503020204020204" pitchFamily="34" charset="-122"/>
                </a:rPr>
                <a:t>学生发展</a:t>
              </a:r>
              <a:endParaRPr lang="en-US" altLang="zh-CN" sz="1200" dirty="0" smtClean="0">
                <a:latin typeface="微软雅黑" panose="020B0503020204020204" pitchFamily="34" charset="-122"/>
                <a:ea typeface="微软雅黑" panose="020B0503020204020204" pitchFamily="34" charset="-122"/>
              </a:endParaRPr>
            </a:p>
            <a:p>
              <a:pPr>
                <a:lnSpc>
                  <a:spcPct val="150000"/>
                </a:lnSpc>
              </a:pPr>
              <a:r>
                <a:rPr lang="zh-CN" altLang="en-US" sz="1200" dirty="0" smtClean="0">
                  <a:latin typeface="微软雅黑" panose="020B0503020204020204" pitchFamily="34" charset="-122"/>
                  <a:ea typeface="微软雅黑" panose="020B0503020204020204" pitchFamily="34" charset="-122"/>
                </a:rPr>
                <a:t>质量保障</a:t>
              </a:r>
              <a:endParaRPr lang="zh-CN" altLang="en-US" sz="1200" dirty="0">
                <a:latin typeface="微软雅黑" panose="020B0503020204020204" pitchFamily="34" charset="-122"/>
                <a:ea typeface="微软雅黑" panose="020B0503020204020204" pitchFamily="34" charset="-122"/>
              </a:endParaRPr>
            </a:p>
          </p:txBody>
        </p:sp>
        <p:sp>
          <p:nvSpPr>
            <p:cNvPr id="9" name="左大括号 8"/>
            <p:cNvSpPr/>
            <p:nvPr/>
          </p:nvSpPr>
          <p:spPr>
            <a:xfrm>
              <a:off x="4155657" y="1862327"/>
              <a:ext cx="170065" cy="19044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0" name="组合 9"/>
          <p:cNvGrpSpPr/>
          <p:nvPr/>
        </p:nvGrpSpPr>
        <p:grpSpPr>
          <a:xfrm>
            <a:off x="3515044" y="2813083"/>
            <a:ext cx="2692573" cy="2031325"/>
            <a:chOff x="6932028" y="1793418"/>
            <a:chExt cx="2687606" cy="2090554"/>
          </a:xfrm>
        </p:grpSpPr>
        <p:sp>
          <p:nvSpPr>
            <p:cNvPr id="11" name="文本框 10"/>
            <p:cNvSpPr txBox="1"/>
            <p:nvPr/>
          </p:nvSpPr>
          <p:spPr>
            <a:xfrm>
              <a:off x="6932028" y="2211155"/>
              <a:ext cx="392415" cy="1208023"/>
            </a:xfrm>
            <a:prstGeom prst="rect">
              <a:avLst/>
            </a:prstGeom>
            <a:noFill/>
          </p:spPr>
          <p:txBody>
            <a:bodyPr vert="eaVert" wrap="none" rtlCol="0">
              <a:spAutoFit/>
            </a:bodyPr>
            <a:lstStyle/>
            <a:p>
              <a:r>
                <a:rPr lang="zh-CN" altLang="en-US" spc="100" dirty="0" smtClean="0">
                  <a:solidFill>
                    <a:srgbClr val="C00000"/>
                  </a:solidFill>
                  <a:latin typeface="方正粗倩简体" panose="03000509000000000000" pitchFamily="65" charset="-122"/>
                  <a:ea typeface="方正粗倩简体" panose="03000509000000000000" pitchFamily="65" charset="-122"/>
                </a:rPr>
                <a:t>数据质量监管</a:t>
              </a:r>
              <a:endParaRPr lang="zh-CN" altLang="en-US" spc="100" dirty="0">
                <a:solidFill>
                  <a:srgbClr val="C00000"/>
                </a:solidFill>
                <a:latin typeface="方正粗倩简体" panose="03000509000000000000" pitchFamily="65" charset="-122"/>
                <a:ea typeface="方正粗倩简体" panose="03000509000000000000" pitchFamily="65" charset="-122"/>
              </a:endParaRPr>
            </a:p>
          </p:txBody>
        </p:sp>
        <p:sp>
          <p:nvSpPr>
            <p:cNvPr id="12" name="矩形 11"/>
            <p:cNvSpPr/>
            <p:nvPr/>
          </p:nvSpPr>
          <p:spPr>
            <a:xfrm>
              <a:off x="7509480" y="1793418"/>
              <a:ext cx="2110154" cy="2090554"/>
            </a:xfrm>
            <a:prstGeom prst="rect">
              <a:avLst/>
            </a:prstGeom>
          </p:spPr>
          <p:txBody>
            <a:bodyPr wrap="square">
              <a:spAutoFit/>
            </a:bodyPr>
            <a:lstStyle/>
            <a:p>
              <a:pPr>
                <a:lnSpc>
                  <a:spcPct val="150000"/>
                </a:lnSpc>
              </a:pPr>
              <a:r>
                <a:rPr lang="zh-CN" altLang="en-US" sz="1200" dirty="0">
                  <a:latin typeface="微软雅黑" panose="020B0503020204020204" pitchFamily="34" charset="-122"/>
                  <a:ea typeface="微软雅黑" panose="020B0503020204020204" pitchFamily="34" charset="-122"/>
                </a:rPr>
                <a:t>数据质量监管</a:t>
              </a:r>
              <a:r>
                <a:rPr lang="zh-CN" altLang="en-US" sz="1200" dirty="0" smtClean="0">
                  <a:latin typeface="微软雅黑" panose="020B0503020204020204" pitchFamily="34" charset="-122"/>
                  <a:ea typeface="微软雅黑" panose="020B0503020204020204" pitchFamily="34" charset="-122"/>
                </a:rPr>
                <a:t>引擎</a:t>
              </a:r>
              <a:endParaRPr lang="en-US" altLang="zh-CN" sz="1200" dirty="0" smtClean="0">
                <a:latin typeface="微软雅黑" panose="020B0503020204020204" pitchFamily="34" charset="-122"/>
                <a:ea typeface="微软雅黑" panose="020B0503020204020204" pitchFamily="34" charset="-122"/>
              </a:endParaRPr>
            </a:p>
            <a:p>
              <a:pPr>
                <a:lnSpc>
                  <a:spcPct val="150000"/>
                </a:lnSpc>
              </a:pPr>
              <a:r>
                <a:rPr lang="zh-CN" altLang="en-US" sz="1200" dirty="0" smtClean="0">
                  <a:latin typeface="微软雅黑" panose="020B0503020204020204" pitchFamily="34" charset="-122"/>
                  <a:ea typeface="微软雅黑" panose="020B0503020204020204" pitchFamily="34" charset="-122"/>
                </a:rPr>
                <a:t>重点</a:t>
              </a:r>
              <a:r>
                <a:rPr lang="zh-CN" altLang="en-US" sz="1200" dirty="0">
                  <a:latin typeface="微软雅黑" panose="020B0503020204020204" pitchFamily="34" charset="-122"/>
                  <a:ea typeface="微软雅黑" panose="020B0503020204020204" pitchFamily="34" charset="-122"/>
                </a:rPr>
                <a:t>数据</a:t>
              </a:r>
              <a:r>
                <a:rPr lang="zh-CN" altLang="en-US" sz="1200" dirty="0" smtClean="0">
                  <a:latin typeface="微软雅黑" panose="020B0503020204020204" pitchFamily="34" charset="-122"/>
                  <a:ea typeface="微软雅黑" panose="020B0503020204020204" pitchFamily="34" charset="-122"/>
                </a:rPr>
                <a:t>监管</a:t>
              </a:r>
              <a:endParaRPr lang="en-US" altLang="zh-CN" sz="1200" dirty="0" smtClean="0">
                <a:latin typeface="微软雅黑" panose="020B0503020204020204" pitchFamily="34" charset="-122"/>
                <a:ea typeface="微软雅黑" panose="020B0503020204020204" pitchFamily="34" charset="-122"/>
              </a:endParaRPr>
            </a:p>
            <a:p>
              <a:pPr>
                <a:lnSpc>
                  <a:spcPct val="150000"/>
                </a:lnSpc>
              </a:pPr>
              <a:r>
                <a:rPr lang="zh-CN" altLang="en-US" sz="1200" dirty="0" smtClean="0">
                  <a:latin typeface="微软雅黑" panose="020B0503020204020204" pitchFamily="34" charset="-122"/>
                  <a:ea typeface="微软雅黑" panose="020B0503020204020204" pitchFamily="34" charset="-122"/>
                </a:rPr>
                <a:t>垃圾</a:t>
              </a:r>
              <a:r>
                <a:rPr lang="zh-CN" altLang="en-US" sz="1200" dirty="0">
                  <a:latin typeface="微软雅黑" panose="020B0503020204020204" pitchFamily="34" charset="-122"/>
                  <a:ea typeface="微软雅黑" panose="020B0503020204020204" pitchFamily="34" charset="-122"/>
                </a:rPr>
                <a:t>数据</a:t>
              </a:r>
              <a:r>
                <a:rPr lang="zh-CN" altLang="en-US" sz="1200" dirty="0" smtClean="0">
                  <a:latin typeface="微软雅黑" panose="020B0503020204020204" pitchFamily="34" charset="-122"/>
                  <a:ea typeface="微软雅黑" panose="020B0503020204020204" pitchFamily="34" charset="-122"/>
                </a:rPr>
                <a:t>监管</a:t>
              </a:r>
              <a:endParaRPr lang="en-US" altLang="zh-CN" sz="1200" dirty="0" smtClean="0">
                <a:latin typeface="微软雅黑" panose="020B0503020204020204" pitchFamily="34" charset="-122"/>
                <a:ea typeface="微软雅黑" panose="020B0503020204020204" pitchFamily="34" charset="-122"/>
              </a:endParaRPr>
            </a:p>
            <a:p>
              <a:pPr>
                <a:lnSpc>
                  <a:spcPct val="150000"/>
                </a:lnSpc>
              </a:pPr>
              <a:r>
                <a:rPr lang="zh-CN" altLang="en-US" sz="1200" dirty="0" smtClean="0">
                  <a:latin typeface="微软雅黑" panose="020B0503020204020204" pitchFamily="34" charset="-122"/>
                  <a:ea typeface="微软雅黑" panose="020B0503020204020204" pitchFamily="34" charset="-122"/>
                </a:rPr>
                <a:t>数据</a:t>
              </a:r>
              <a:r>
                <a:rPr lang="zh-CN" altLang="en-US" sz="1200" dirty="0">
                  <a:latin typeface="微软雅黑" panose="020B0503020204020204" pitchFamily="34" charset="-122"/>
                  <a:ea typeface="微软雅黑" panose="020B0503020204020204" pitchFamily="34" charset="-122"/>
                </a:rPr>
                <a:t>总量</a:t>
              </a:r>
              <a:r>
                <a:rPr lang="zh-CN" altLang="en-US" sz="1200" dirty="0" smtClean="0">
                  <a:latin typeface="微软雅黑" panose="020B0503020204020204" pitchFamily="34" charset="-122"/>
                  <a:ea typeface="微软雅黑" panose="020B0503020204020204" pitchFamily="34" charset="-122"/>
                </a:rPr>
                <a:t>监管</a:t>
              </a:r>
              <a:endParaRPr lang="en-US" altLang="zh-CN" sz="1200" dirty="0" smtClean="0">
                <a:latin typeface="微软雅黑" panose="020B0503020204020204" pitchFamily="34" charset="-122"/>
                <a:ea typeface="微软雅黑" panose="020B0503020204020204" pitchFamily="34" charset="-122"/>
              </a:endParaRPr>
            </a:p>
            <a:p>
              <a:pPr>
                <a:lnSpc>
                  <a:spcPct val="150000"/>
                </a:lnSpc>
              </a:pPr>
              <a:r>
                <a:rPr lang="zh-CN" altLang="en-US" sz="1200" dirty="0" smtClean="0">
                  <a:latin typeface="微软雅黑" panose="020B0503020204020204" pitchFamily="34" charset="-122"/>
                  <a:ea typeface="微软雅黑" panose="020B0503020204020204" pitchFamily="34" charset="-122"/>
                </a:rPr>
                <a:t>数据</a:t>
              </a:r>
              <a:r>
                <a:rPr lang="zh-CN" altLang="en-US" sz="1200" dirty="0">
                  <a:latin typeface="微软雅黑" panose="020B0503020204020204" pitchFamily="34" charset="-122"/>
                  <a:ea typeface="微软雅黑" panose="020B0503020204020204" pitchFamily="34" charset="-122"/>
                </a:rPr>
                <a:t>元</a:t>
              </a:r>
              <a:r>
                <a:rPr lang="zh-CN" altLang="en-US" sz="1200" dirty="0" smtClean="0">
                  <a:latin typeface="微软雅黑" panose="020B0503020204020204" pitchFamily="34" charset="-122"/>
                  <a:ea typeface="微软雅黑" panose="020B0503020204020204" pitchFamily="34" charset="-122"/>
                </a:rPr>
                <a:t>监管</a:t>
              </a:r>
              <a:endParaRPr lang="en-US" altLang="zh-CN" sz="1200" dirty="0" smtClean="0">
                <a:latin typeface="微软雅黑" panose="020B0503020204020204" pitchFamily="34" charset="-122"/>
                <a:ea typeface="微软雅黑" panose="020B0503020204020204" pitchFamily="34" charset="-122"/>
              </a:endParaRPr>
            </a:p>
            <a:p>
              <a:pPr>
                <a:lnSpc>
                  <a:spcPct val="150000"/>
                </a:lnSpc>
              </a:pPr>
              <a:r>
                <a:rPr lang="zh-CN" altLang="en-US" sz="1200" dirty="0" smtClean="0">
                  <a:latin typeface="微软雅黑" panose="020B0503020204020204" pitchFamily="34" charset="-122"/>
                  <a:ea typeface="微软雅黑" panose="020B0503020204020204" pitchFamily="34" charset="-122"/>
                </a:rPr>
                <a:t>数据</a:t>
              </a:r>
              <a:r>
                <a:rPr lang="zh-CN" altLang="en-US" sz="1200" dirty="0">
                  <a:latin typeface="微软雅黑" panose="020B0503020204020204" pitchFamily="34" charset="-122"/>
                  <a:ea typeface="微软雅黑" panose="020B0503020204020204" pitchFamily="34" charset="-122"/>
                </a:rPr>
                <a:t>按组织分级</a:t>
              </a:r>
              <a:r>
                <a:rPr lang="zh-CN" altLang="en-US" sz="1200" dirty="0" smtClean="0">
                  <a:latin typeface="微软雅黑" panose="020B0503020204020204" pitchFamily="34" charset="-122"/>
                  <a:ea typeface="微软雅黑" panose="020B0503020204020204" pitchFamily="34" charset="-122"/>
                </a:rPr>
                <a:t>监管</a:t>
              </a:r>
              <a:endParaRPr lang="en-US" altLang="zh-CN" sz="1200" dirty="0" smtClean="0">
                <a:latin typeface="微软雅黑" panose="020B0503020204020204" pitchFamily="34" charset="-122"/>
                <a:ea typeface="微软雅黑" panose="020B0503020204020204" pitchFamily="34" charset="-122"/>
              </a:endParaRPr>
            </a:p>
            <a:p>
              <a:pPr>
                <a:lnSpc>
                  <a:spcPct val="150000"/>
                </a:lnSpc>
              </a:pPr>
              <a:r>
                <a:rPr lang="zh-CN" altLang="en-US" sz="1200" dirty="0" smtClean="0">
                  <a:latin typeface="微软雅黑" panose="020B0503020204020204" pitchFamily="34" charset="-122"/>
                  <a:ea typeface="微软雅黑" panose="020B0503020204020204" pitchFamily="34" charset="-122"/>
                </a:rPr>
                <a:t>数据</a:t>
              </a:r>
              <a:r>
                <a:rPr lang="zh-CN" altLang="en-US" sz="1200" dirty="0">
                  <a:latin typeface="微软雅黑" panose="020B0503020204020204" pitchFamily="34" charset="-122"/>
                  <a:ea typeface="微软雅黑" panose="020B0503020204020204" pitchFamily="34" charset="-122"/>
                </a:rPr>
                <a:t>监管报告</a:t>
              </a:r>
            </a:p>
          </p:txBody>
        </p:sp>
        <p:sp>
          <p:nvSpPr>
            <p:cNvPr id="13" name="左大括号 12"/>
            <p:cNvSpPr/>
            <p:nvPr/>
          </p:nvSpPr>
          <p:spPr>
            <a:xfrm>
              <a:off x="7341959" y="1872135"/>
              <a:ext cx="170065" cy="19353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4"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栏目设计</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sp>
        <p:nvSpPr>
          <p:cNvPr id="15" name="文本框 14"/>
          <p:cNvSpPr txBox="1"/>
          <p:nvPr/>
        </p:nvSpPr>
        <p:spPr>
          <a:xfrm>
            <a:off x="99657" y="3678704"/>
            <a:ext cx="625054" cy="300082"/>
          </a:xfrm>
          <a:prstGeom prst="rect">
            <a:avLst/>
          </a:prstGeom>
          <a:noFill/>
        </p:spPr>
        <p:txBody>
          <a:bodyPr wrap="square" rtlCol="0">
            <a:spAutoFit/>
          </a:bodyPr>
          <a:lstStyle/>
          <a:p>
            <a:r>
              <a:rPr lang="en-US" altLang="zh-CN" dirty="0" smtClean="0">
                <a:solidFill>
                  <a:srgbClr val="FF0000"/>
                </a:solidFill>
                <a:latin typeface="微软雅黑" panose="020B0503020204020204" pitchFamily="34" charset="-122"/>
                <a:ea typeface="微软雅黑" panose="020B0503020204020204" pitchFamily="34" charset="-122"/>
              </a:rPr>
              <a:t>58</a:t>
            </a:r>
            <a:r>
              <a:rPr lang="zh-CN" altLang="en-US" dirty="0" smtClean="0">
                <a:solidFill>
                  <a:srgbClr val="FF0000"/>
                </a:solidFill>
                <a:latin typeface="微软雅黑" panose="020B0503020204020204" pitchFamily="34" charset="-122"/>
                <a:ea typeface="微软雅黑" panose="020B0503020204020204" pitchFamily="34" charset="-122"/>
              </a:rPr>
              <a:t>项</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406462" y="2235514"/>
            <a:ext cx="1880316" cy="300082"/>
          </a:xfrm>
          <a:prstGeom prst="rect">
            <a:avLst/>
          </a:prstGeom>
          <a:noFill/>
        </p:spPr>
        <p:txBody>
          <a:bodyPr wrap="square" rtlCol="0">
            <a:spAutoFit/>
          </a:bodyPr>
          <a:lstStyle/>
          <a:p>
            <a:r>
              <a:rPr lang="en-US" altLang="zh-CN" dirty="0" smtClean="0">
                <a:solidFill>
                  <a:srgbClr val="FF0000"/>
                </a:solidFill>
                <a:latin typeface="微软雅黑" panose="020B0503020204020204" pitchFamily="34" charset="-122"/>
                <a:ea typeface="微软雅黑" panose="020B0503020204020204" pitchFamily="34" charset="-122"/>
              </a:rPr>
              <a:t>50</a:t>
            </a:r>
            <a:r>
              <a:rPr lang="zh-CN" altLang="en-US" dirty="0" smtClean="0">
                <a:solidFill>
                  <a:srgbClr val="FF0000"/>
                </a:solidFill>
                <a:latin typeface="微软雅黑" panose="020B0503020204020204" pitchFamily="34" charset="-122"/>
                <a:ea typeface="微软雅黑" panose="020B0503020204020204" pitchFamily="34" charset="-122"/>
              </a:rPr>
              <a:t>项</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966338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决策</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21188" t="20941" r="1875" b="22003"/>
          <a:stretch/>
        </p:blipFill>
        <p:spPr>
          <a:xfrm>
            <a:off x="3915174" y="743720"/>
            <a:ext cx="2744845" cy="2552914"/>
          </a:xfrm>
          <a:prstGeom prst="rect">
            <a:avLst/>
          </a:prstGeom>
          <a:ln>
            <a:noFill/>
          </a:ln>
          <a:effectLst>
            <a:outerShdw blurRad="292100" dist="139700" dir="2700000" algn="tl" rotWithShape="0">
              <a:srgbClr val="333333">
                <a:alpha val="65000"/>
              </a:srgbClr>
            </a:outerShdw>
          </a:effectLst>
        </p:spPr>
      </p:pic>
      <p:sp>
        <p:nvSpPr>
          <p:cNvPr id="8" name="文本框 7"/>
          <p:cNvSpPr txBox="1"/>
          <p:nvPr/>
        </p:nvSpPr>
        <p:spPr>
          <a:xfrm>
            <a:off x="474606" y="908108"/>
            <a:ext cx="2230098" cy="300082"/>
          </a:xfrm>
          <a:prstGeom prst="rect">
            <a:avLst/>
          </a:prstGeom>
          <a:noFill/>
        </p:spPr>
        <p:txBody>
          <a:bodyPr vert="horz" wrap="none" rtlCol="0">
            <a:spAutoFit/>
          </a:bodyPr>
          <a:lstStyle/>
          <a:p>
            <a:r>
              <a:rPr lang="zh-CN" altLang="en-US" spc="100" dirty="0" smtClean="0">
                <a:latin typeface="微软雅黑" panose="020B0503020204020204" pitchFamily="34" charset="-122"/>
                <a:ea typeface="微软雅黑" panose="020B0503020204020204" pitchFamily="34" charset="-122"/>
              </a:rPr>
              <a:t>教职工基础数据全景展示</a:t>
            </a:r>
            <a:endParaRPr lang="zh-CN" altLang="en-US" spc="1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375" y="1370162"/>
            <a:ext cx="3484860" cy="3507883"/>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5"/>
          <a:stretch>
            <a:fillRect/>
          </a:stretch>
        </p:blipFill>
        <p:spPr>
          <a:xfrm>
            <a:off x="2035681" y="2924926"/>
            <a:ext cx="4624338" cy="919211"/>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6"/>
          <a:stretch>
            <a:fillRect/>
          </a:stretch>
        </p:blipFill>
        <p:spPr>
          <a:xfrm>
            <a:off x="2049378" y="3903116"/>
            <a:ext cx="4624338" cy="9545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85186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决策</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sp>
        <p:nvSpPr>
          <p:cNvPr id="8" name="文本框 7"/>
          <p:cNvSpPr txBox="1"/>
          <p:nvPr/>
        </p:nvSpPr>
        <p:spPr>
          <a:xfrm>
            <a:off x="388613" y="1822360"/>
            <a:ext cx="392415" cy="1951816"/>
          </a:xfrm>
          <a:prstGeom prst="rect">
            <a:avLst/>
          </a:prstGeom>
          <a:noFill/>
        </p:spPr>
        <p:txBody>
          <a:bodyPr vert="eaVert" wrap="none" rtlCol="0">
            <a:spAutoFit/>
          </a:bodyPr>
          <a:lstStyle/>
          <a:p>
            <a:r>
              <a:rPr lang="zh-CN" altLang="en-US" spc="100" dirty="0" smtClean="0">
                <a:latin typeface="微软雅黑" panose="020B0503020204020204" pitchFamily="34" charset="-122"/>
                <a:ea typeface="微软雅黑" panose="020B0503020204020204" pitchFamily="34" charset="-122"/>
              </a:rPr>
              <a:t>学生基础数据全景展示</a:t>
            </a:r>
            <a:endParaRPr lang="zh-CN" altLang="en-US" spc="1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20986" t="12019" r="2532"/>
          <a:stretch/>
        </p:blipFill>
        <p:spPr>
          <a:xfrm>
            <a:off x="965916" y="772732"/>
            <a:ext cx="2405620" cy="4205349"/>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l="21739" t="10015" r="1626" b="3349"/>
          <a:stretch/>
        </p:blipFill>
        <p:spPr>
          <a:xfrm>
            <a:off x="3556424" y="772732"/>
            <a:ext cx="3172243" cy="42053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734479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决策</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sp>
        <p:nvSpPr>
          <p:cNvPr id="8" name="文本框 7"/>
          <p:cNvSpPr txBox="1"/>
          <p:nvPr/>
        </p:nvSpPr>
        <p:spPr>
          <a:xfrm>
            <a:off x="388613" y="1822360"/>
            <a:ext cx="392415" cy="1951816"/>
          </a:xfrm>
          <a:prstGeom prst="rect">
            <a:avLst/>
          </a:prstGeom>
          <a:noFill/>
        </p:spPr>
        <p:txBody>
          <a:bodyPr vert="eaVert" wrap="none" rtlCol="0">
            <a:spAutoFit/>
          </a:bodyPr>
          <a:lstStyle/>
          <a:p>
            <a:r>
              <a:rPr lang="zh-CN" altLang="en-US" spc="100" dirty="0" smtClean="0">
                <a:latin typeface="微软雅黑" panose="020B0503020204020204" pitchFamily="34" charset="-122"/>
                <a:ea typeface="微软雅黑" panose="020B0503020204020204" pitchFamily="34" charset="-122"/>
              </a:rPr>
              <a:t>学生基础数据全景展示</a:t>
            </a:r>
            <a:endParaRPr lang="zh-CN" altLang="en-US" spc="1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20698" t="9639" b="3787"/>
          <a:stretch/>
        </p:blipFill>
        <p:spPr>
          <a:xfrm>
            <a:off x="3657601" y="798491"/>
            <a:ext cx="3068866" cy="4159876"/>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21045" t="8468" r="1733" b="2580"/>
          <a:stretch/>
        </p:blipFill>
        <p:spPr>
          <a:xfrm>
            <a:off x="991892" y="798491"/>
            <a:ext cx="2581996" cy="41598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532551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决策</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sp>
        <p:nvSpPr>
          <p:cNvPr id="8" name="文本框 7"/>
          <p:cNvSpPr txBox="1"/>
          <p:nvPr/>
        </p:nvSpPr>
        <p:spPr>
          <a:xfrm>
            <a:off x="4915537" y="1931831"/>
            <a:ext cx="392415" cy="1951816"/>
          </a:xfrm>
          <a:prstGeom prst="rect">
            <a:avLst/>
          </a:prstGeom>
          <a:noFill/>
        </p:spPr>
        <p:txBody>
          <a:bodyPr vert="eaVert" wrap="none" rtlCol="0">
            <a:spAutoFit/>
          </a:bodyPr>
          <a:lstStyle/>
          <a:p>
            <a:r>
              <a:rPr lang="zh-CN" altLang="en-US" spc="100" dirty="0" smtClean="0">
                <a:latin typeface="微软雅黑" panose="020B0503020204020204" pitchFamily="34" charset="-122"/>
                <a:ea typeface="微软雅黑" panose="020B0503020204020204" pitchFamily="34" charset="-122"/>
              </a:rPr>
              <a:t>学生基础数据全景展示</a:t>
            </a:r>
            <a:endParaRPr lang="zh-CN" altLang="en-US" spc="1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21072" t="27794"/>
          <a:stretch/>
        </p:blipFill>
        <p:spPr>
          <a:xfrm>
            <a:off x="946596" y="772731"/>
            <a:ext cx="3284114" cy="4169438"/>
          </a:xfrm>
          <a:prstGeom prst="rect">
            <a:avLst/>
          </a:prstGeom>
        </p:spPr>
      </p:pic>
    </p:spTree>
    <p:extLst>
      <p:ext uri="{BB962C8B-B14F-4D97-AF65-F5344CB8AC3E}">
        <p14:creationId xmlns:p14="http://schemas.microsoft.com/office/powerpoint/2010/main" val="38516300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决策</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sp>
        <p:nvSpPr>
          <p:cNvPr id="8" name="文本框 7"/>
          <p:cNvSpPr txBox="1"/>
          <p:nvPr/>
        </p:nvSpPr>
        <p:spPr>
          <a:xfrm>
            <a:off x="441803" y="4401870"/>
            <a:ext cx="1672253" cy="300082"/>
          </a:xfrm>
          <a:prstGeom prst="rect">
            <a:avLst/>
          </a:prstGeom>
          <a:noFill/>
        </p:spPr>
        <p:txBody>
          <a:bodyPr vert="horz" wrap="none" rtlCol="0">
            <a:spAutoFit/>
          </a:bodyPr>
          <a:lstStyle/>
          <a:p>
            <a:r>
              <a:rPr lang="zh-CN" altLang="en-US" spc="100" dirty="0" smtClean="0">
                <a:latin typeface="微软雅黑" panose="020B0503020204020204" pitchFamily="34" charset="-122"/>
                <a:ea typeface="微软雅黑" panose="020B0503020204020204" pitchFamily="34" charset="-122"/>
              </a:rPr>
              <a:t>资产数据全景展示</a:t>
            </a:r>
            <a:endParaRPr lang="zh-CN" altLang="en-US" spc="1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4104" t="17847" r="1718" b="9451"/>
          <a:stretch/>
        </p:blipFill>
        <p:spPr>
          <a:xfrm>
            <a:off x="200085" y="741788"/>
            <a:ext cx="3613094" cy="1829962"/>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4028" t="7387" r="1424" b="28513"/>
          <a:stretch/>
        </p:blipFill>
        <p:spPr>
          <a:xfrm>
            <a:off x="2271492" y="1297137"/>
            <a:ext cx="2500404" cy="2712303"/>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rotWithShape="1">
          <a:blip r:embed="rId5" cstate="print">
            <a:extLst>
              <a:ext uri="{28A0092B-C50C-407E-A947-70E740481C1C}">
                <a14:useLocalDpi xmlns:a14="http://schemas.microsoft.com/office/drawing/2010/main" val="0"/>
              </a:ext>
            </a:extLst>
          </a:blip>
          <a:srcRect l="4154" t="7135" b="13365"/>
          <a:stretch/>
        </p:blipFill>
        <p:spPr>
          <a:xfrm>
            <a:off x="4208423" y="1663208"/>
            <a:ext cx="2492215" cy="32558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92925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决策</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sp>
        <p:nvSpPr>
          <p:cNvPr id="8" name="文本框 7"/>
          <p:cNvSpPr txBox="1"/>
          <p:nvPr/>
        </p:nvSpPr>
        <p:spPr>
          <a:xfrm>
            <a:off x="-404" y="4330139"/>
            <a:ext cx="1672253" cy="300082"/>
          </a:xfrm>
          <a:prstGeom prst="rect">
            <a:avLst/>
          </a:prstGeom>
          <a:noFill/>
        </p:spPr>
        <p:txBody>
          <a:bodyPr vert="horz" wrap="none" rtlCol="0">
            <a:spAutoFit/>
          </a:bodyPr>
          <a:lstStyle/>
          <a:p>
            <a:r>
              <a:rPr lang="zh-CN" altLang="en-US" spc="100" dirty="0" smtClean="0">
                <a:latin typeface="微软雅黑" panose="020B0503020204020204" pitchFamily="34" charset="-122"/>
                <a:ea typeface="微软雅黑" panose="020B0503020204020204" pitchFamily="34" charset="-122"/>
              </a:rPr>
              <a:t>科研数据全景展示</a:t>
            </a:r>
            <a:endParaRPr lang="zh-CN" altLang="en-US" spc="1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13403" t="12408" r="9266" b="7894"/>
          <a:stretch/>
        </p:blipFill>
        <p:spPr>
          <a:xfrm>
            <a:off x="32246" y="724403"/>
            <a:ext cx="3470857" cy="2073498"/>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4849" y="729921"/>
            <a:ext cx="2103884" cy="3366215"/>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36436" y="1572136"/>
            <a:ext cx="2121564" cy="3366215"/>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rotWithShape="1">
          <a:blip r:embed="rId6" cstate="print">
            <a:extLst>
              <a:ext uri="{28A0092B-C50C-407E-A947-70E740481C1C}">
                <a14:useLocalDpi xmlns:a14="http://schemas.microsoft.com/office/drawing/2010/main" val="0"/>
              </a:ext>
            </a:extLst>
          </a:blip>
          <a:srcRect l="13318" t="13284" r="1890" b="13234"/>
          <a:stretch/>
        </p:blipFill>
        <p:spPr>
          <a:xfrm>
            <a:off x="365073" y="1997184"/>
            <a:ext cx="3805707" cy="1867436"/>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rotWithShape="1">
          <a:blip r:embed="rId7" cstate="print">
            <a:extLst>
              <a:ext uri="{28A0092B-C50C-407E-A947-70E740481C1C}">
                <a14:useLocalDpi xmlns:a14="http://schemas.microsoft.com/office/drawing/2010/main" val="0"/>
              </a:ext>
            </a:extLst>
          </a:blip>
          <a:srcRect l="3391" t="42578" r="-1" b="2904"/>
          <a:stretch/>
        </p:blipFill>
        <p:spPr>
          <a:xfrm>
            <a:off x="1667815" y="3104359"/>
            <a:ext cx="2897190" cy="18352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096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管理</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20434" t="13912" r="866" b="14653"/>
          <a:stretch/>
        </p:blipFill>
        <p:spPr>
          <a:xfrm>
            <a:off x="96591" y="815681"/>
            <a:ext cx="4561075" cy="3512138"/>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0607" t="10015" r="1250" b="18623"/>
          <a:stretch/>
        </p:blipFill>
        <p:spPr>
          <a:xfrm>
            <a:off x="4233076" y="2067059"/>
            <a:ext cx="2512446" cy="2864190"/>
          </a:xfrm>
          <a:prstGeom prst="rect">
            <a:avLst/>
          </a:prstGeom>
          <a:ln>
            <a:noFill/>
          </a:ln>
          <a:effectLst>
            <a:outerShdw blurRad="292100" dist="139700" dir="2700000" algn="tl" rotWithShape="0">
              <a:srgbClr val="333333">
                <a:alpha val="65000"/>
              </a:srgbClr>
            </a:outerShdw>
          </a:effectLst>
        </p:spPr>
      </p:pic>
      <p:sp>
        <p:nvSpPr>
          <p:cNvPr id="13" name="文本框 12"/>
          <p:cNvSpPr txBox="1"/>
          <p:nvPr/>
        </p:nvSpPr>
        <p:spPr>
          <a:xfrm>
            <a:off x="5202661" y="1141288"/>
            <a:ext cx="1300356" cy="300082"/>
          </a:xfrm>
          <a:prstGeom prst="rect">
            <a:avLst/>
          </a:prstGeom>
          <a:noFill/>
        </p:spPr>
        <p:txBody>
          <a:bodyPr vert="horz" wrap="none" rtlCol="0">
            <a:spAutoFit/>
          </a:bodyPr>
          <a:lstStyle/>
          <a:p>
            <a:r>
              <a:rPr lang="zh-CN" altLang="en-US" spc="100" dirty="0" smtClean="0">
                <a:latin typeface="微软雅黑" panose="020B0503020204020204" pitchFamily="34" charset="-122"/>
                <a:ea typeface="微软雅黑" panose="020B0503020204020204" pitchFamily="34" charset="-122"/>
              </a:rPr>
              <a:t>教学相关数据</a:t>
            </a:r>
            <a:endParaRPr lang="zh-CN" altLang="en-US" spc="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73951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管理</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0829" t="17460" r="3855" b="2728"/>
          <a:stretch/>
        </p:blipFill>
        <p:spPr>
          <a:xfrm>
            <a:off x="4025016" y="724403"/>
            <a:ext cx="2421230" cy="4105109"/>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a:off x="1163040" y="1119041"/>
            <a:ext cx="1300356" cy="300082"/>
          </a:xfrm>
          <a:prstGeom prst="rect">
            <a:avLst/>
          </a:prstGeom>
          <a:noFill/>
        </p:spPr>
        <p:txBody>
          <a:bodyPr vert="horz" wrap="none" rtlCol="0">
            <a:spAutoFit/>
          </a:bodyPr>
          <a:lstStyle/>
          <a:p>
            <a:r>
              <a:rPr lang="zh-CN" altLang="en-US" spc="100" dirty="0" smtClean="0">
                <a:latin typeface="微软雅黑" panose="020B0503020204020204" pitchFamily="34" charset="-122"/>
                <a:ea typeface="微软雅黑" panose="020B0503020204020204" pitchFamily="34" charset="-122"/>
              </a:rPr>
              <a:t>教学相关数据</a:t>
            </a:r>
            <a:endParaRPr lang="zh-CN" altLang="en-US" spc="1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282" y="1862542"/>
            <a:ext cx="3718420" cy="29669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61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6857999" cy="5143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2000" dirty="0">
              <a:latin typeface="方正中倩简体" panose="03000509000000000000" pitchFamily="65" charset="-122"/>
              <a:ea typeface="方正中倩简体" panose="03000509000000000000" pitchFamily="65" charset="-122"/>
            </a:endParaRPr>
          </a:p>
        </p:txBody>
      </p:sp>
      <p:sp>
        <p:nvSpPr>
          <p:cNvPr id="3" name="文本框 2"/>
          <p:cNvSpPr txBox="1"/>
          <p:nvPr/>
        </p:nvSpPr>
        <p:spPr>
          <a:xfrm>
            <a:off x="877632" y="1808036"/>
            <a:ext cx="5102733" cy="1061829"/>
          </a:xfrm>
          <a:prstGeom prst="rect">
            <a:avLst/>
          </a:prstGeom>
          <a:noFill/>
        </p:spPr>
        <p:txBody>
          <a:bodyPr wrap="square" rtlCol="0">
            <a:spAutoFit/>
          </a:bodyPr>
          <a:lstStyle/>
          <a:p>
            <a:pPr algn="just">
              <a:lnSpc>
                <a:spcPct val="150000"/>
              </a:lnSpc>
            </a:pPr>
            <a:r>
              <a:rPr lang="en-US" altLang="zh-CN" sz="1400" dirty="0" smtClean="0">
                <a:solidFill>
                  <a:schemeClr val="bg1"/>
                </a:solidFill>
                <a:latin typeface="方正中倩简体" panose="03000509000000000000" pitchFamily="65" charset="-122"/>
                <a:ea typeface="方正中倩简体" panose="03000509000000000000" pitchFamily="65" charset="-122"/>
              </a:rPr>
              <a:t>       </a:t>
            </a:r>
            <a:r>
              <a:rPr lang="zh-CN" altLang="zh-CN" sz="1400" dirty="0" smtClean="0">
                <a:solidFill>
                  <a:schemeClr val="bg1"/>
                </a:solidFill>
                <a:latin typeface="方正中倩简体" panose="03000509000000000000" pitchFamily="65" charset="-122"/>
                <a:ea typeface="方正中倩简体" panose="03000509000000000000" pitchFamily="65" charset="-122"/>
              </a:rPr>
              <a:t>数据</a:t>
            </a:r>
            <a:r>
              <a:rPr lang="zh-CN" altLang="zh-CN" sz="1400" dirty="0">
                <a:solidFill>
                  <a:schemeClr val="bg1"/>
                </a:solidFill>
                <a:latin typeface="方正中倩简体" panose="03000509000000000000" pitchFamily="65" charset="-122"/>
                <a:ea typeface="方正中倩简体" panose="03000509000000000000" pitchFamily="65" charset="-122"/>
              </a:rPr>
              <a:t>就像一个神奇的钻石矿，当它的首要价值被发掘后仍能不断给予。它的真实价值就像漂浮在海洋中的冰山，第一眼只能看到冰山的一角，而绝大部分都隐藏在表面之下</a:t>
            </a:r>
            <a:r>
              <a:rPr lang="zh-CN" altLang="zh-CN" sz="1400" dirty="0" smtClean="0">
                <a:solidFill>
                  <a:schemeClr val="bg1"/>
                </a:solidFill>
                <a:latin typeface="方正中倩简体" panose="03000509000000000000" pitchFamily="65" charset="-122"/>
                <a:ea typeface="方正中倩简体" panose="03000509000000000000" pitchFamily="65" charset="-122"/>
              </a:rPr>
              <a:t>。</a:t>
            </a:r>
            <a:endParaRPr lang="zh-CN" altLang="en-US" dirty="0">
              <a:solidFill>
                <a:schemeClr val="bg1"/>
              </a:solidFill>
            </a:endParaRPr>
          </a:p>
        </p:txBody>
      </p:sp>
    </p:spTree>
    <p:extLst>
      <p:ext uri="{BB962C8B-B14F-4D97-AF65-F5344CB8AC3E}">
        <p14:creationId xmlns:p14="http://schemas.microsoft.com/office/powerpoint/2010/main" val="39331966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管理</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sp>
        <p:nvSpPr>
          <p:cNvPr id="7" name="文本框 6"/>
          <p:cNvSpPr txBox="1"/>
          <p:nvPr/>
        </p:nvSpPr>
        <p:spPr>
          <a:xfrm>
            <a:off x="4159663" y="1395937"/>
            <a:ext cx="2044149" cy="300082"/>
          </a:xfrm>
          <a:prstGeom prst="rect">
            <a:avLst/>
          </a:prstGeom>
          <a:noFill/>
        </p:spPr>
        <p:txBody>
          <a:bodyPr vert="horz" wrap="none" rtlCol="0">
            <a:spAutoFit/>
          </a:bodyPr>
          <a:lstStyle/>
          <a:p>
            <a:r>
              <a:rPr lang="zh-CN" altLang="en-US" spc="100" dirty="0" smtClean="0">
                <a:latin typeface="微软雅黑" panose="020B0503020204020204" pitchFamily="34" charset="-122"/>
                <a:ea typeface="微软雅黑" panose="020B0503020204020204" pitchFamily="34" charset="-122"/>
              </a:rPr>
              <a:t>学生成绩及相关性分析</a:t>
            </a:r>
            <a:endParaRPr lang="zh-CN" altLang="en-US" spc="1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20411" t="29452" r="1102" b="8107"/>
          <a:stretch/>
        </p:blipFill>
        <p:spPr>
          <a:xfrm>
            <a:off x="45076" y="724403"/>
            <a:ext cx="3612524" cy="3211669"/>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20917" t="40652" b="24544"/>
          <a:stretch/>
        </p:blipFill>
        <p:spPr>
          <a:xfrm>
            <a:off x="2247363" y="3155324"/>
            <a:ext cx="4549068" cy="17901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029427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89295" y="734096"/>
            <a:ext cx="2744058" cy="2618275"/>
          </a:xfrm>
          <a:prstGeom prst="rect">
            <a:avLst/>
          </a:prstGeom>
          <a:noFill/>
          <a:ln>
            <a:noFill/>
          </a:ln>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471" y="3352371"/>
            <a:ext cx="2666805" cy="2581098"/>
          </a:xfrm>
          <a:prstGeom prst="rect">
            <a:avLst/>
          </a:prstGeom>
          <a:noFill/>
          <a:ln>
            <a:noFill/>
          </a:ln>
        </p:spPr>
      </p:pic>
      <p:pic>
        <p:nvPicPr>
          <p:cNvPr id="5" name="图片 4"/>
          <p:cNvPicPr>
            <a:picLocks noChangeAspect="1"/>
          </p:cNvPicPr>
          <p:nvPr/>
        </p:nvPicPr>
        <p:blipFill>
          <a:blip r:embed="rId5"/>
          <a:stretch>
            <a:fillRect/>
          </a:stretch>
        </p:blipFill>
        <p:spPr>
          <a:xfrm>
            <a:off x="3197416" y="798488"/>
            <a:ext cx="2514364" cy="2245959"/>
          </a:xfrm>
          <a:prstGeom prst="rect">
            <a:avLst/>
          </a:prstGeom>
        </p:spPr>
      </p:pic>
      <p:pic>
        <p:nvPicPr>
          <p:cNvPr id="6" name="图片 5"/>
          <p:cNvPicPr>
            <a:picLocks noChangeAspect="1"/>
          </p:cNvPicPr>
          <p:nvPr/>
        </p:nvPicPr>
        <p:blipFill>
          <a:blip r:embed="rId6"/>
          <a:stretch>
            <a:fillRect/>
          </a:stretch>
        </p:blipFill>
        <p:spPr>
          <a:xfrm>
            <a:off x="3167873" y="3012251"/>
            <a:ext cx="2558685" cy="1958993"/>
          </a:xfrm>
          <a:prstGeom prst="rect">
            <a:avLst/>
          </a:prstGeom>
        </p:spPr>
      </p:pic>
      <p:sp>
        <p:nvSpPr>
          <p:cNvPr id="7" name="文本框 6"/>
          <p:cNvSpPr txBox="1"/>
          <p:nvPr/>
        </p:nvSpPr>
        <p:spPr>
          <a:xfrm>
            <a:off x="6006172" y="1921467"/>
            <a:ext cx="392415" cy="1579920"/>
          </a:xfrm>
          <a:prstGeom prst="rect">
            <a:avLst/>
          </a:prstGeom>
          <a:noFill/>
        </p:spPr>
        <p:txBody>
          <a:bodyPr vert="eaVert" wrap="none" rtlCol="0">
            <a:spAutoFit/>
          </a:bodyPr>
          <a:lstStyle/>
          <a:p>
            <a:r>
              <a:rPr lang="zh-CN" altLang="en-US" spc="100" dirty="0" smtClean="0">
                <a:latin typeface="微软雅黑" panose="020B0503020204020204" pitchFamily="34" charset="-122"/>
                <a:ea typeface="微软雅黑" panose="020B0503020204020204" pitchFamily="34" charset="-122"/>
              </a:rPr>
              <a:t>学生个体数据展示</a:t>
            </a:r>
            <a:endParaRPr lang="zh-CN" altLang="en-US" spc="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1029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管理</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sp>
        <p:nvSpPr>
          <p:cNvPr id="7" name="文本框 6"/>
          <p:cNvSpPr txBox="1"/>
          <p:nvPr/>
        </p:nvSpPr>
        <p:spPr>
          <a:xfrm>
            <a:off x="4300226" y="3688376"/>
            <a:ext cx="2044149" cy="300082"/>
          </a:xfrm>
          <a:prstGeom prst="rect">
            <a:avLst/>
          </a:prstGeom>
          <a:noFill/>
        </p:spPr>
        <p:txBody>
          <a:bodyPr vert="horz" wrap="none" rtlCol="0">
            <a:spAutoFit/>
          </a:bodyPr>
          <a:lstStyle/>
          <a:p>
            <a:r>
              <a:rPr lang="zh-CN" altLang="en-US" spc="100" dirty="0" smtClean="0">
                <a:latin typeface="微软雅黑" panose="020B0503020204020204" pitchFamily="34" charset="-122"/>
                <a:ea typeface="微软雅黑" panose="020B0503020204020204" pitchFamily="34" charset="-122"/>
              </a:rPr>
              <a:t>学生成绩及相关性分析</a:t>
            </a:r>
            <a:endParaRPr lang="zh-CN" altLang="en-US" spc="1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21233" t="12571" r="1052" b="36725"/>
          <a:stretch/>
        </p:blipFill>
        <p:spPr>
          <a:xfrm>
            <a:off x="57955" y="2565611"/>
            <a:ext cx="3844557" cy="2380804"/>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4"/>
          <a:stretch>
            <a:fillRect/>
          </a:stretch>
        </p:blipFill>
        <p:spPr>
          <a:xfrm>
            <a:off x="222353" y="724403"/>
            <a:ext cx="6565411" cy="22096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60513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管理</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sp>
        <p:nvSpPr>
          <p:cNvPr id="7" name="文本框 6"/>
          <p:cNvSpPr txBox="1"/>
          <p:nvPr/>
        </p:nvSpPr>
        <p:spPr>
          <a:xfrm>
            <a:off x="2406925" y="1321029"/>
            <a:ext cx="2044149" cy="300082"/>
          </a:xfrm>
          <a:prstGeom prst="rect">
            <a:avLst/>
          </a:prstGeom>
          <a:noFill/>
        </p:spPr>
        <p:txBody>
          <a:bodyPr vert="horz" wrap="none" rtlCol="0">
            <a:spAutoFit/>
          </a:bodyPr>
          <a:lstStyle/>
          <a:p>
            <a:r>
              <a:rPr lang="zh-CN" altLang="en-US" spc="100" dirty="0" smtClean="0">
                <a:latin typeface="微软雅黑" panose="020B0503020204020204" pitchFamily="34" charset="-122"/>
                <a:ea typeface="微软雅黑" panose="020B0503020204020204" pitchFamily="34" charset="-122"/>
              </a:rPr>
              <a:t>学生成绩及相关性分析</a:t>
            </a:r>
            <a:endParaRPr lang="zh-CN" altLang="en-US" spc="1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44562" y="1662762"/>
            <a:ext cx="6813438" cy="22876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41308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管理</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sp>
        <p:nvSpPr>
          <p:cNvPr id="7" name="文本框 6"/>
          <p:cNvSpPr txBox="1"/>
          <p:nvPr/>
        </p:nvSpPr>
        <p:spPr>
          <a:xfrm>
            <a:off x="321692" y="1404278"/>
            <a:ext cx="1672253" cy="300082"/>
          </a:xfrm>
          <a:prstGeom prst="rect">
            <a:avLst/>
          </a:prstGeom>
          <a:noFill/>
        </p:spPr>
        <p:txBody>
          <a:bodyPr vert="horz" wrap="none" rtlCol="0">
            <a:spAutoFit/>
          </a:bodyPr>
          <a:lstStyle/>
          <a:p>
            <a:r>
              <a:rPr lang="zh-CN" altLang="en-US" spc="100" dirty="0" smtClean="0">
                <a:latin typeface="微软雅黑" panose="020B0503020204020204" pitchFamily="34" charset="-122"/>
                <a:ea typeface="微软雅黑" panose="020B0503020204020204" pitchFamily="34" charset="-122"/>
              </a:rPr>
              <a:t>学生消费习惯分析</a:t>
            </a:r>
            <a:endParaRPr lang="zh-CN" altLang="en-US" spc="1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316041" y="750127"/>
            <a:ext cx="4406280" cy="3329189"/>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rotWithShape="1">
          <a:blip r:embed="rId3"/>
          <a:srcRect t="41995"/>
          <a:stretch/>
        </p:blipFill>
        <p:spPr>
          <a:xfrm>
            <a:off x="51112" y="3083272"/>
            <a:ext cx="4218235" cy="18626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39889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管理</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sp>
        <p:nvSpPr>
          <p:cNvPr id="7" name="文本框 6"/>
          <p:cNvSpPr txBox="1"/>
          <p:nvPr/>
        </p:nvSpPr>
        <p:spPr>
          <a:xfrm>
            <a:off x="437602" y="1005033"/>
            <a:ext cx="1672253" cy="300082"/>
          </a:xfrm>
          <a:prstGeom prst="rect">
            <a:avLst/>
          </a:prstGeom>
          <a:noFill/>
        </p:spPr>
        <p:txBody>
          <a:bodyPr vert="horz" wrap="none" rtlCol="0">
            <a:spAutoFit/>
          </a:bodyPr>
          <a:lstStyle/>
          <a:p>
            <a:r>
              <a:rPr lang="zh-CN" altLang="en-US" spc="100" dirty="0" smtClean="0">
                <a:latin typeface="微软雅黑" panose="020B0503020204020204" pitchFamily="34" charset="-122"/>
                <a:ea typeface="微软雅黑" panose="020B0503020204020204" pitchFamily="34" charset="-122"/>
              </a:rPr>
              <a:t>学生消费习惯分析</a:t>
            </a:r>
            <a:endParaRPr lang="zh-CN" altLang="en-US" spc="1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4028" t="44194" r="24133" b="4726"/>
          <a:stretch/>
        </p:blipFill>
        <p:spPr>
          <a:xfrm>
            <a:off x="3226158" y="914398"/>
            <a:ext cx="3522372" cy="4007282"/>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3456" t="13646" b="31017"/>
          <a:stretch/>
        </p:blipFill>
        <p:spPr>
          <a:xfrm>
            <a:off x="28863" y="2075448"/>
            <a:ext cx="3252449" cy="28462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59501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管理</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sp>
        <p:nvSpPr>
          <p:cNvPr id="7" name="文本框 6"/>
          <p:cNvSpPr txBox="1"/>
          <p:nvPr/>
        </p:nvSpPr>
        <p:spPr>
          <a:xfrm>
            <a:off x="537722" y="909436"/>
            <a:ext cx="1872629" cy="300082"/>
          </a:xfrm>
          <a:prstGeom prst="rect">
            <a:avLst/>
          </a:prstGeom>
          <a:noFill/>
        </p:spPr>
        <p:txBody>
          <a:bodyPr vert="horz" wrap="none" rtlCol="0">
            <a:spAutoFit/>
          </a:bodyPr>
          <a:lstStyle/>
          <a:p>
            <a:r>
              <a:rPr lang="zh-CN" altLang="en-US" spc="100" dirty="0" smtClean="0">
                <a:latin typeface="微软雅黑" panose="020B0503020204020204" pitchFamily="34" charset="-122"/>
                <a:ea typeface="微软雅黑" panose="020B0503020204020204" pitchFamily="34" charset="-122"/>
              </a:rPr>
              <a:t>一卡通消费情况统计</a:t>
            </a:r>
            <a:endParaRPr lang="zh-CN" altLang="en-US" spc="1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3890" t="23533" r="1376" b="2542"/>
          <a:stretch/>
        </p:blipFill>
        <p:spPr>
          <a:xfrm>
            <a:off x="3230132" y="1858860"/>
            <a:ext cx="3087962" cy="3056237"/>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20722" t="8594" r="2766" b="13900"/>
          <a:stretch/>
        </p:blipFill>
        <p:spPr>
          <a:xfrm>
            <a:off x="175618" y="1394551"/>
            <a:ext cx="2596838" cy="3520546"/>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l="4135" t="13197" r="1136" b="45363"/>
          <a:stretch/>
        </p:blipFill>
        <p:spPr>
          <a:xfrm>
            <a:off x="2796487" y="724404"/>
            <a:ext cx="3979283" cy="16141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713597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管理</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sp>
        <p:nvSpPr>
          <p:cNvPr id="7" name="文本框 6"/>
          <p:cNvSpPr txBox="1"/>
          <p:nvPr/>
        </p:nvSpPr>
        <p:spPr>
          <a:xfrm>
            <a:off x="818961" y="1450349"/>
            <a:ext cx="1672253" cy="300082"/>
          </a:xfrm>
          <a:prstGeom prst="rect">
            <a:avLst/>
          </a:prstGeom>
          <a:noFill/>
        </p:spPr>
        <p:txBody>
          <a:bodyPr vert="horz" wrap="none" rtlCol="0">
            <a:spAutoFit/>
          </a:bodyPr>
          <a:lstStyle/>
          <a:p>
            <a:r>
              <a:rPr lang="zh-CN" altLang="en-US" spc="100" dirty="0" smtClean="0">
                <a:latin typeface="微软雅黑" panose="020B0503020204020204" pitchFamily="34" charset="-122"/>
                <a:ea typeface="微软雅黑" panose="020B0503020204020204" pitchFamily="34" charset="-122"/>
              </a:rPr>
              <a:t>图书借阅情况分析</a:t>
            </a:r>
            <a:endParaRPr lang="zh-CN" altLang="en-US" spc="1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4221" t="16757" r="1103" b="3941"/>
          <a:stretch/>
        </p:blipFill>
        <p:spPr>
          <a:xfrm>
            <a:off x="77273" y="2392218"/>
            <a:ext cx="4185634" cy="2548700"/>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3669" t="13429" r="1279" b="1313"/>
          <a:stretch/>
        </p:blipFill>
        <p:spPr>
          <a:xfrm>
            <a:off x="3129567" y="747131"/>
            <a:ext cx="3676918" cy="2776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80955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管理</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sp>
        <p:nvSpPr>
          <p:cNvPr id="7" name="文本框 6"/>
          <p:cNvSpPr txBox="1"/>
          <p:nvPr/>
        </p:nvSpPr>
        <p:spPr>
          <a:xfrm>
            <a:off x="5625662" y="2010580"/>
            <a:ext cx="392415" cy="1765868"/>
          </a:xfrm>
          <a:prstGeom prst="rect">
            <a:avLst/>
          </a:prstGeom>
          <a:noFill/>
        </p:spPr>
        <p:txBody>
          <a:bodyPr vert="eaVert" wrap="none" rtlCol="0">
            <a:spAutoFit/>
          </a:bodyPr>
          <a:lstStyle/>
          <a:p>
            <a:r>
              <a:rPr lang="zh-CN" altLang="en-US" spc="100" dirty="0" smtClean="0">
                <a:latin typeface="微软雅黑" panose="020B0503020204020204" pitchFamily="34" charset="-122"/>
                <a:ea typeface="微软雅黑" panose="020B0503020204020204" pitchFamily="34" charset="-122"/>
              </a:rPr>
              <a:t>图书馆出入情况统计</a:t>
            </a:r>
            <a:endParaRPr lang="zh-CN" altLang="en-US" spc="1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3958" t="12196" r="1444" b="3709"/>
          <a:stretch/>
        </p:blipFill>
        <p:spPr>
          <a:xfrm>
            <a:off x="70834" y="724403"/>
            <a:ext cx="4913290" cy="42149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030989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管理</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sp>
        <p:nvSpPr>
          <p:cNvPr id="7" name="文本框 6"/>
          <p:cNvSpPr txBox="1"/>
          <p:nvPr/>
        </p:nvSpPr>
        <p:spPr>
          <a:xfrm>
            <a:off x="981099" y="1210273"/>
            <a:ext cx="1672253" cy="300082"/>
          </a:xfrm>
          <a:prstGeom prst="rect">
            <a:avLst/>
          </a:prstGeom>
          <a:noFill/>
        </p:spPr>
        <p:txBody>
          <a:bodyPr vert="horz" wrap="none" rtlCol="0">
            <a:spAutoFit/>
          </a:bodyPr>
          <a:lstStyle/>
          <a:p>
            <a:r>
              <a:rPr lang="zh-CN" altLang="en-US" spc="100" dirty="0" smtClean="0">
                <a:latin typeface="微软雅黑" panose="020B0503020204020204" pitchFamily="34" charset="-122"/>
                <a:ea typeface="微软雅黑" panose="020B0503020204020204" pitchFamily="34" charset="-122"/>
              </a:rPr>
              <a:t>学生住宿情况统计</a:t>
            </a:r>
            <a:endParaRPr lang="zh-CN" altLang="en-US" spc="1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20510" t="16651" r="2979" b="4601"/>
          <a:stretch/>
        </p:blipFill>
        <p:spPr>
          <a:xfrm>
            <a:off x="3429000" y="862883"/>
            <a:ext cx="3316311" cy="4050407"/>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3432" t="14147" r="1323" b="2472"/>
          <a:stretch/>
        </p:blipFill>
        <p:spPr>
          <a:xfrm>
            <a:off x="150717" y="1996225"/>
            <a:ext cx="3758021" cy="29170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21593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1605" y="327218"/>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为什么做数据挖掘？</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grpSp>
        <p:nvGrpSpPr>
          <p:cNvPr id="3" name="组合 2"/>
          <p:cNvGrpSpPr/>
          <p:nvPr/>
        </p:nvGrpSpPr>
        <p:grpSpPr>
          <a:xfrm>
            <a:off x="0" y="826474"/>
            <a:ext cx="3314700" cy="1083464"/>
            <a:chOff x="5505450" y="-1713548"/>
            <a:chExt cx="2528888" cy="5976722"/>
          </a:xfrm>
        </p:grpSpPr>
        <p:sp>
          <p:nvSpPr>
            <p:cNvPr id="4" name="圆角矩形 3"/>
            <p:cNvSpPr/>
            <p:nvPr/>
          </p:nvSpPr>
          <p:spPr>
            <a:xfrm>
              <a:off x="5505450" y="-1713548"/>
              <a:ext cx="2528888" cy="252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5" name="圆角矩形 4"/>
            <p:cNvSpPr/>
            <p:nvPr/>
          </p:nvSpPr>
          <p:spPr>
            <a:xfrm>
              <a:off x="5505450" y="4010974"/>
              <a:ext cx="2528888" cy="252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grpSp>
      <p:sp>
        <p:nvSpPr>
          <p:cNvPr id="6" name="文本框 26"/>
          <p:cNvSpPr txBox="1"/>
          <p:nvPr/>
        </p:nvSpPr>
        <p:spPr>
          <a:xfrm>
            <a:off x="229479" y="938139"/>
            <a:ext cx="2855742" cy="830997"/>
          </a:xfrm>
          <a:prstGeom prst="rect">
            <a:avLst/>
          </a:prstGeom>
          <a:noFill/>
        </p:spPr>
        <p:txBody>
          <a:bodyPr wrap="square" rtlCol="0">
            <a:spAutoFit/>
          </a:bodyPr>
          <a:lstStyle/>
          <a:p>
            <a:pPr algn="ctr"/>
            <a:r>
              <a:rPr lang="zh-CN" altLang="en-US" sz="4800" spc="100" dirty="0">
                <a:solidFill>
                  <a:srgbClr val="4D4047"/>
                </a:solidFill>
                <a:latin typeface="方正粗倩简体" panose="03000509000000000000" pitchFamily="65" charset="-122"/>
                <a:ea typeface="方正粗倩简体" panose="03000509000000000000" pitchFamily="65" charset="-122"/>
              </a:rPr>
              <a:t>数据挖掘</a:t>
            </a:r>
            <a:endParaRPr lang="en-US" altLang="zh-CN" sz="4800" spc="100" dirty="0">
              <a:solidFill>
                <a:srgbClr val="4D4047"/>
              </a:solidFill>
              <a:latin typeface="方正粗倩简体" panose="03000509000000000000" pitchFamily="65" charset="-122"/>
              <a:ea typeface="方正粗倩简体" panose="03000509000000000000" pitchFamily="65" charset="-122"/>
            </a:endParaRPr>
          </a:p>
        </p:txBody>
      </p:sp>
      <p:sp>
        <p:nvSpPr>
          <p:cNvPr id="7" name="矩形 6"/>
          <p:cNvSpPr/>
          <p:nvPr/>
        </p:nvSpPr>
        <p:spPr>
          <a:xfrm>
            <a:off x="98428" y="2289618"/>
            <a:ext cx="3210951" cy="2348272"/>
          </a:xfrm>
          <a:prstGeom prst="rect">
            <a:avLst/>
          </a:prstGeom>
        </p:spPr>
        <p:txBody>
          <a:bodyPr wrap="square">
            <a:spAutoFit/>
          </a:bodyPr>
          <a:lstStyle/>
          <a:p>
            <a:pPr algn="just">
              <a:lnSpc>
                <a:spcPct val="150000"/>
              </a:lnSpc>
            </a:pPr>
            <a:r>
              <a:rPr lang="zh-CN" altLang="en-US" sz="1100" spc="100" dirty="0">
                <a:latin typeface="方正中倩简体" panose="03000509000000000000" pitchFamily="65" charset="-122"/>
                <a:ea typeface="方正中倩简体" panose="03000509000000000000" pitchFamily="65" charset="-122"/>
              </a:rPr>
              <a:t>数据挖掘</a:t>
            </a:r>
            <a:r>
              <a:rPr lang="en-US" altLang="zh-CN" sz="1100" spc="100" dirty="0">
                <a:latin typeface="方正中倩简体" panose="03000509000000000000" pitchFamily="65" charset="-122"/>
                <a:ea typeface="方正中倩简体" panose="03000509000000000000" pitchFamily="65" charset="-122"/>
              </a:rPr>
              <a:t>——</a:t>
            </a:r>
            <a:r>
              <a:rPr lang="zh-CN" altLang="en-US" sz="1100" spc="100" dirty="0">
                <a:latin typeface="方正中倩简体" panose="03000509000000000000" pitchFamily="65" charset="-122"/>
                <a:ea typeface="方正中倩简体" panose="03000509000000000000" pitchFamily="65" charset="-122"/>
              </a:rPr>
              <a:t>（</a:t>
            </a:r>
            <a:r>
              <a:rPr lang="en-US" altLang="zh-CN" sz="1100" spc="100" dirty="0">
                <a:latin typeface="方正中倩简体" panose="03000509000000000000" pitchFamily="65" charset="-122"/>
                <a:ea typeface="方正中倩简体" panose="03000509000000000000" pitchFamily="65" charset="-122"/>
              </a:rPr>
              <a:t>Data mining</a:t>
            </a:r>
            <a:r>
              <a:rPr lang="zh-CN" altLang="en-US" sz="1100" spc="100" dirty="0">
                <a:latin typeface="方正中倩简体" panose="03000509000000000000" pitchFamily="65" charset="-122"/>
                <a:ea typeface="方正中倩简体" panose="03000509000000000000" pitchFamily="65" charset="-122"/>
              </a:rPr>
              <a:t>），又译为资料探勘、数据采矿。它是数据库知识发现（英语：</a:t>
            </a:r>
            <a:r>
              <a:rPr lang="en-US" altLang="zh-CN" sz="1100" spc="100" dirty="0">
                <a:latin typeface="方正中倩简体" panose="03000509000000000000" pitchFamily="65" charset="-122"/>
                <a:ea typeface="方正中倩简体" panose="03000509000000000000" pitchFamily="65" charset="-122"/>
              </a:rPr>
              <a:t>Knowledge-Discovery in Databases</a:t>
            </a:r>
            <a:r>
              <a:rPr lang="zh-CN" altLang="en-US" sz="1100" spc="100" dirty="0">
                <a:latin typeface="方正中倩简体" panose="03000509000000000000" pitchFamily="65" charset="-122"/>
                <a:ea typeface="方正中倩简体" panose="03000509000000000000" pitchFamily="65" charset="-122"/>
              </a:rPr>
              <a:t>，简称：</a:t>
            </a:r>
            <a:r>
              <a:rPr lang="en-US" altLang="zh-CN" sz="1100" spc="100" dirty="0">
                <a:latin typeface="方正中倩简体" panose="03000509000000000000" pitchFamily="65" charset="-122"/>
                <a:ea typeface="方正中倩简体" panose="03000509000000000000" pitchFamily="65" charset="-122"/>
              </a:rPr>
              <a:t>KDD)</a:t>
            </a:r>
            <a:r>
              <a:rPr lang="zh-CN" altLang="en-US" sz="1100" spc="100" dirty="0">
                <a:latin typeface="方正中倩简体" panose="03000509000000000000" pitchFamily="65" charset="-122"/>
                <a:ea typeface="方正中倩简体" panose="03000509000000000000" pitchFamily="65" charset="-122"/>
              </a:rPr>
              <a:t>中的一个步骤。数据挖掘一般是指从大量的数据中通过算法搜索隐藏于其中信息的过程。数据挖掘通常与计算机科学有关，并通过统计、在线分析处理、情报检索、机器学习、专家系统（依靠过去的经验法则）和模式识别等诸多方法来实现上述目标。</a:t>
            </a:r>
          </a:p>
        </p:txBody>
      </p:sp>
      <p:sp>
        <p:nvSpPr>
          <p:cNvPr id="8" name="矩形 7"/>
          <p:cNvSpPr/>
          <p:nvPr/>
        </p:nvSpPr>
        <p:spPr>
          <a:xfrm>
            <a:off x="3335214" y="1034449"/>
            <a:ext cx="3522786" cy="2348272"/>
          </a:xfrm>
          <a:prstGeom prst="rect">
            <a:avLst/>
          </a:prstGeom>
        </p:spPr>
        <p:txBody>
          <a:bodyPr wrap="square">
            <a:spAutoFit/>
          </a:bodyPr>
          <a:lstStyle/>
          <a:p>
            <a:pPr algn="just">
              <a:lnSpc>
                <a:spcPct val="150000"/>
              </a:lnSpc>
            </a:pPr>
            <a:r>
              <a:rPr lang="zh-CN" altLang="en-US" sz="1100" spc="100" dirty="0">
                <a:solidFill>
                  <a:srgbClr val="C00000"/>
                </a:solidFill>
                <a:latin typeface="方正中倩简体" panose="03000509000000000000" pitchFamily="65" charset="-122"/>
                <a:ea typeface="方正中倩简体" panose="03000509000000000000" pitchFamily="65" charset="-122"/>
              </a:rPr>
              <a:t>      数据挖掘是目前人工智能和数据库领域研究的热点问题，所谓数据挖掘是指从数据库的大量数据中揭示出隐含的、先前未知的并有潜在价值的信息的非平凡过程。数据挖掘是一种决策支持过程，它主要基于人工智能、机器学习、模式识别、统计学、数据库、可视化技术等，高度自动化地分析单位的数据，做出归纳性的推理，从中挖掘出潜在的模式，帮助决策者调整策略，减少风险，做出正确的决策。</a:t>
            </a:r>
          </a:p>
        </p:txBody>
      </p:sp>
      <p:pic>
        <p:nvPicPr>
          <p:cNvPr id="9" name="图片 8"/>
          <p:cNvPicPr>
            <a:picLocks noChangeAspect="1"/>
          </p:cNvPicPr>
          <p:nvPr/>
        </p:nvPicPr>
        <p:blipFill>
          <a:blip r:embed="rId3"/>
          <a:stretch>
            <a:fillRect/>
          </a:stretch>
        </p:blipFill>
        <p:spPr>
          <a:xfrm>
            <a:off x="3309379" y="3689841"/>
            <a:ext cx="3548621" cy="1099219"/>
          </a:xfrm>
          <a:prstGeom prst="rect">
            <a:avLst/>
          </a:prstGeom>
        </p:spPr>
      </p:pic>
    </p:spTree>
    <p:extLst>
      <p:ext uri="{BB962C8B-B14F-4D97-AF65-F5344CB8AC3E}">
        <p14:creationId xmlns:p14="http://schemas.microsoft.com/office/powerpoint/2010/main" val="33262706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管理</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sp>
        <p:nvSpPr>
          <p:cNvPr id="7" name="文本框 6"/>
          <p:cNvSpPr txBox="1"/>
          <p:nvPr/>
        </p:nvSpPr>
        <p:spPr>
          <a:xfrm>
            <a:off x="4387560" y="4153266"/>
            <a:ext cx="1672253" cy="300082"/>
          </a:xfrm>
          <a:prstGeom prst="rect">
            <a:avLst/>
          </a:prstGeom>
          <a:noFill/>
        </p:spPr>
        <p:txBody>
          <a:bodyPr vert="horz" wrap="none" rtlCol="0">
            <a:spAutoFit/>
          </a:bodyPr>
          <a:lstStyle/>
          <a:p>
            <a:r>
              <a:rPr lang="zh-CN" altLang="en-US" spc="100" dirty="0" smtClean="0">
                <a:latin typeface="微软雅黑" panose="020B0503020204020204" pitchFamily="34" charset="-122"/>
                <a:ea typeface="微软雅黑" panose="020B0503020204020204" pitchFamily="34" charset="-122"/>
              </a:rPr>
              <a:t>学生住宿情况统计</a:t>
            </a:r>
            <a:endParaRPr lang="zh-CN" altLang="en-US" spc="1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4139" t="12625" r="2693" b="51375"/>
          <a:stretch/>
        </p:blipFill>
        <p:spPr>
          <a:xfrm>
            <a:off x="-404" y="2574233"/>
            <a:ext cx="4075688" cy="2279221"/>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2582" t="12229" r="470" b="9073"/>
          <a:stretch/>
        </p:blipFill>
        <p:spPr>
          <a:xfrm>
            <a:off x="1860997" y="782357"/>
            <a:ext cx="4919408" cy="25500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758775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管理</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sp>
        <p:nvSpPr>
          <p:cNvPr id="7" name="文本框 6"/>
          <p:cNvSpPr txBox="1"/>
          <p:nvPr/>
        </p:nvSpPr>
        <p:spPr>
          <a:xfrm>
            <a:off x="5476438" y="2155278"/>
            <a:ext cx="392415" cy="1022075"/>
          </a:xfrm>
          <a:prstGeom prst="rect">
            <a:avLst/>
          </a:prstGeom>
          <a:noFill/>
        </p:spPr>
        <p:txBody>
          <a:bodyPr vert="eaVert" wrap="none" rtlCol="0">
            <a:spAutoFit/>
          </a:bodyPr>
          <a:lstStyle/>
          <a:p>
            <a:r>
              <a:rPr lang="zh-CN" altLang="en-US" spc="100" dirty="0" smtClean="0">
                <a:latin typeface="微软雅黑" panose="020B0503020204020204" pitchFamily="34" charset="-122"/>
                <a:ea typeface="微软雅黑" panose="020B0503020204020204" pitchFamily="34" charset="-122"/>
              </a:rPr>
              <a:t>预测与预警</a:t>
            </a:r>
            <a:endParaRPr lang="zh-CN" altLang="en-US" spc="100"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78941" y="724403"/>
            <a:ext cx="4545684" cy="4222568"/>
            <a:chOff x="78941" y="724403"/>
            <a:chExt cx="4545684" cy="4222568"/>
          </a:xfrm>
        </p:grpSpPr>
        <p:pic>
          <p:nvPicPr>
            <p:cNvPr id="3" name="图片 2"/>
            <p:cNvPicPr>
              <a:picLocks noChangeAspect="1"/>
            </p:cNvPicPr>
            <p:nvPr/>
          </p:nvPicPr>
          <p:blipFill rotWithShape="1">
            <a:blip r:embed="rId2"/>
            <a:srcRect l="21855" r="22610"/>
            <a:stretch/>
          </p:blipFill>
          <p:spPr>
            <a:xfrm>
              <a:off x="78941" y="724403"/>
              <a:ext cx="4512794" cy="3726045"/>
            </a:xfrm>
            <a:prstGeom prst="rect">
              <a:avLst/>
            </a:prstGeom>
          </p:spPr>
        </p:pic>
        <p:pic>
          <p:nvPicPr>
            <p:cNvPr id="5" name="图片 4"/>
            <p:cNvPicPr>
              <a:picLocks noChangeAspect="1"/>
            </p:cNvPicPr>
            <p:nvPr/>
          </p:nvPicPr>
          <p:blipFill rotWithShape="1">
            <a:blip r:embed="rId3"/>
            <a:srcRect b="14586"/>
            <a:stretch/>
          </p:blipFill>
          <p:spPr>
            <a:xfrm>
              <a:off x="111831" y="4416029"/>
              <a:ext cx="4512794" cy="530942"/>
            </a:xfrm>
            <a:prstGeom prst="rect">
              <a:avLst/>
            </a:prstGeom>
          </p:spPr>
        </p:pic>
      </p:grpSp>
    </p:spTree>
    <p:extLst>
      <p:ext uri="{BB962C8B-B14F-4D97-AF65-F5344CB8AC3E}">
        <p14:creationId xmlns:p14="http://schemas.microsoft.com/office/powerpoint/2010/main" val="26298083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管理</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sp>
        <p:nvSpPr>
          <p:cNvPr id="7" name="文本框 6"/>
          <p:cNvSpPr txBox="1"/>
          <p:nvPr/>
        </p:nvSpPr>
        <p:spPr>
          <a:xfrm>
            <a:off x="2871796" y="779417"/>
            <a:ext cx="1114408" cy="300082"/>
          </a:xfrm>
          <a:prstGeom prst="rect">
            <a:avLst/>
          </a:prstGeom>
          <a:noFill/>
        </p:spPr>
        <p:txBody>
          <a:bodyPr vert="horz" wrap="none" rtlCol="0">
            <a:spAutoFit/>
          </a:bodyPr>
          <a:lstStyle/>
          <a:p>
            <a:r>
              <a:rPr lang="zh-CN" altLang="en-US" spc="100" dirty="0" smtClean="0">
                <a:latin typeface="微软雅黑" panose="020B0503020204020204" pitchFamily="34" charset="-122"/>
                <a:ea typeface="微软雅黑" panose="020B0503020204020204" pitchFamily="34" charset="-122"/>
              </a:rPr>
              <a:t>预测与预警</a:t>
            </a:r>
            <a:endParaRPr lang="zh-CN" altLang="en-US" spc="1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31204" y="1109518"/>
            <a:ext cx="3243062" cy="1864068"/>
          </a:xfrm>
          <a:prstGeom prst="rect">
            <a:avLst/>
          </a:prstGeom>
        </p:spPr>
      </p:pic>
      <p:pic>
        <p:nvPicPr>
          <p:cNvPr id="5" name="图片 4"/>
          <p:cNvPicPr>
            <a:picLocks noChangeAspect="1"/>
          </p:cNvPicPr>
          <p:nvPr/>
        </p:nvPicPr>
        <p:blipFill>
          <a:blip r:embed="rId3"/>
          <a:stretch>
            <a:fillRect/>
          </a:stretch>
        </p:blipFill>
        <p:spPr>
          <a:xfrm>
            <a:off x="3512712" y="1109518"/>
            <a:ext cx="3029755" cy="1758166"/>
          </a:xfrm>
          <a:prstGeom prst="rect">
            <a:avLst/>
          </a:prstGeom>
        </p:spPr>
      </p:pic>
      <p:pic>
        <p:nvPicPr>
          <p:cNvPr id="6" name="图片 5"/>
          <p:cNvPicPr>
            <a:picLocks noChangeAspect="1"/>
          </p:cNvPicPr>
          <p:nvPr/>
        </p:nvPicPr>
        <p:blipFill>
          <a:blip r:embed="rId4"/>
          <a:stretch>
            <a:fillRect/>
          </a:stretch>
        </p:blipFill>
        <p:spPr>
          <a:xfrm>
            <a:off x="171749" y="3090930"/>
            <a:ext cx="3202517" cy="1826116"/>
          </a:xfrm>
          <a:prstGeom prst="rect">
            <a:avLst/>
          </a:prstGeom>
        </p:spPr>
      </p:pic>
      <p:pic>
        <p:nvPicPr>
          <p:cNvPr id="8" name="图片 7"/>
          <p:cNvPicPr>
            <a:picLocks noChangeAspect="1"/>
          </p:cNvPicPr>
          <p:nvPr/>
        </p:nvPicPr>
        <p:blipFill>
          <a:blip r:embed="rId5"/>
          <a:stretch>
            <a:fillRect/>
          </a:stretch>
        </p:blipFill>
        <p:spPr>
          <a:xfrm>
            <a:off x="3515932" y="2973587"/>
            <a:ext cx="3202603" cy="1943460"/>
          </a:xfrm>
          <a:prstGeom prst="rect">
            <a:avLst/>
          </a:prstGeom>
        </p:spPr>
      </p:pic>
    </p:spTree>
    <p:extLst>
      <p:ext uri="{BB962C8B-B14F-4D97-AF65-F5344CB8AC3E}">
        <p14:creationId xmlns:p14="http://schemas.microsoft.com/office/powerpoint/2010/main" val="27222563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管理</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sp>
        <p:nvSpPr>
          <p:cNvPr id="7" name="文本框 6"/>
          <p:cNvSpPr txBox="1"/>
          <p:nvPr/>
        </p:nvSpPr>
        <p:spPr>
          <a:xfrm>
            <a:off x="2871796" y="779417"/>
            <a:ext cx="1114408" cy="300082"/>
          </a:xfrm>
          <a:prstGeom prst="rect">
            <a:avLst/>
          </a:prstGeom>
          <a:noFill/>
        </p:spPr>
        <p:txBody>
          <a:bodyPr vert="horz" wrap="none" rtlCol="0">
            <a:spAutoFit/>
          </a:bodyPr>
          <a:lstStyle/>
          <a:p>
            <a:r>
              <a:rPr lang="zh-CN" altLang="en-US" spc="100" dirty="0" smtClean="0">
                <a:latin typeface="微软雅黑" panose="020B0503020204020204" pitchFamily="34" charset="-122"/>
                <a:ea typeface="微软雅黑" panose="020B0503020204020204" pitchFamily="34" charset="-122"/>
              </a:rPr>
              <a:t>预测与预警</a:t>
            </a:r>
            <a:endParaRPr lang="zh-CN" altLang="en-US" spc="1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21333" t="11018" r="1019" b="10860"/>
          <a:stretch/>
        </p:blipFill>
        <p:spPr>
          <a:xfrm>
            <a:off x="45076" y="1130023"/>
            <a:ext cx="3554569" cy="3817644"/>
          </a:xfrm>
          <a:prstGeom prst="rect">
            <a:avLst/>
          </a:prstGeom>
          <a:ln>
            <a:noFill/>
          </a:ln>
          <a:effectLst>
            <a:outerShdw blurRad="292100" dist="139700" dir="2700000" algn="tl" rotWithShape="0">
              <a:srgbClr val="333333">
                <a:alpha val="65000"/>
              </a:srgbClr>
            </a:outerShdw>
          </a:effectLst>
        </p:spPr>
      </p:pic>
      <p:pic>
        <p:nvPicPr>
          <p:cNvPr id="31" name="图片 30"/>
          <p:cNvPicPr>
            <a:picLocks noChangeAspect="1"/>
          </p:cNvPicPr>
          <p:nvPr/>
        </p:nvPicPr>
        <p:blipFill>
          <a:blip r:embed="rId3"/>
          <a:stretch>
            <a:fillRect/>
          </a:stretch>
        </p:blipFill>
        <p:spPr>
          <a:xfrm>
            <a:off x="3777857" y="1764405"/>
            <a:ext cx="2495820" cy="2303587"/>
          </a:xfrm>
          <a:prstGeom prst="rect">
            <a:avLst/>
          </a:prstGeom>
        </p:spPr>
      </p:pic>
    </p:spTree>
    <p:extLst>
      <p:ext uri="{BB962C8B-B14F-4D97-AF65-F5344CB8AC3E}">
        <p14:creationId xmlns:p14="http://schemas.microsoft.com/office/powerpoint/2010/main" val="5145877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管理</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sp>
        <p:nvSpPr>
          <p:cNvPr id="7" name="文本框 6"/>
          <p:cNvSpPr txBox="1"/>
          <p:nvPr/>
        </p:nvSpPr>
        <p:spPr>
          <a:xfrm>
            <a:off x="2871796" y="779417"/>
            <a:ext cx="1114408" cy="300082"/>
          </a:xfrm>
          <a:prstGeom prst="rect">
            <a:avLst/>
          </a:prstGeom>
          <a:noFill/>
        </p:spPr>
        <p:txBody>
          <a:bodyPr vert="horz" wrap="none" rtlCol="0">
            <a:spAutoFit/>
          </a:bodyPr>
          <a:lstStyle/>
          <a:p>
            <a:r>
              <a:rPr lang="zh-CN" altLang="en-US" spc="100" dirty="0" smtClean="0">
                <a:latin typeface="微软雅黑" panose="020B0503020204020204" pitchFamily="34" charset="-122"/>
                <a:ea typeface="微软雅黑" panose="020B0503020204020204" pitchFamily="34" charset="-122"/>
              </a:rPr>
              <a:t>预测与预警</a:t>
            </a:r>
            <a:endParaRPr lang="zh-CN" altLang="en-US" spc="1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0" y="1079499"/>
            <a:ext cx="4857375" cy="3137950"/>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a:stretch>
            <a:fillRect/>
          </a:stretch>
        </p:blipFill>
        <p:spPr>
          <a:xfrm>
            <a:off x="2210556" y="3120165"/>
            <a:ext cx="4589489" cy="1797944"/>
          </a:xfrm>
          <a:prstGeom prst="rect">
            <a:avLst/>
          </a:prstGeom>
          <a:ln>
            <a:noFill/>
          </a:ln>
          <a:effectLst>
            <a:outerShdw blurRad="292100" dist="139700" dir="2700000" algn="tl" rotWithShape="0">
              <a:srgbClr val="333333">
                <a:alpha val="65000"/>
              </a:srgbClr>
            </a:outerShdw>
          </a:effectLst>
        </p:spPr>
      </p:pic>
      <p:sp>
        <p:nvSpPr>
          <p:cNvPr id="10" name="右箭头 9"/>
          <p:cNvSpPr/>
          <p:nvPr/>
        </p:nvSpPr>
        <p:spPr>
          <a:xfrm rot="2117788">
            <a:off x="2505810" y="2381237"/>
            <a:ext cx="1701425" cy="534473"/>
          </a:xfrm>
          <a:custGeom>
            <a:avLst/>
            <a:gdLst>
              <a:gd name="connsiteX0" fmla="*/ 0 w 1719329"/>
              <a:gd name="connsiteY0" fmla="*/ 133618 h 534473"/>
              <a:gd name="connsiteX1" fmla="*/ 1452093 w 1719329"/>
              <a:gd name="connsiteY1" fmla="*/ 133618 h 534473"/>
              <a:gd name="connsiteX2" fmla="*/ 1452093 w 1719329"/>
              <a:gd name="connsiteY2" fmla="*/ 0 h 534473"/>
              <a:gd name="connsiteX3" fmla="*/ 1719329 w 1719329"/>
              <a:gd name="connsiteY3" fmla="*/ 267237 h 534473"/>
              <a:gd name="connsiteX4" fmla="*/ 1452093 w 1719329"/>
              <a:gd name="connsiteY4" fmla="*/ 534473 h 534473"/>
              <a:gd name="connsiteX5" fmla="*/ 1452093 w 1719329"/>
              <a:gd name="connsiteY5" fmla="*/ 400855 h 534473"/>
              <a:gd name="connsiteX6" fmla="*/ 0 w 1719329"/>
              <a:gd name="connsiteY6" fmla="*/ 400855 h 534473"/>
              <a:gd name="connsiteX7" fmla="*/ 0 w 1719329"/>
              <a:gd name="connsiteY7" fmla="*/ 133618 h 534473"/>
              <a:gd name="connsiteX0" fmla="*/ 0 w 1719329"/>
              <a:gd name="connsiteY0" fmla="*/ 133618 h 534473"/>
              <a:gd name="connsiteX1" fmla="*/ 1452093 w 1719329"/>
              <a:gd name="connsiteY1" fmla="*/ 133618 h 534473"/>
              <a:gd name="connsiteX2" fmla="*/ 1452093 w 1719329"/>
              <a:gd name="connsiteY2" fmla="*/ 0 h 534473"/>
              <a:gd name="connsiteX3" fmla="*/ 1719329 w 1719329"/>
              <a:gd name="connsiteY3" fmla="*/ 267237 h 534473"/>
              <a:gd name="connsiteX4" fmla="*/ 1452093 w 1719329"/>
              <a:gd name="connsiteY4" fmla="*/ 534473 h 534473"/>
              <a:gd name="connsiteX5" fmla="*/ 1452093 w 1719329"/>
              <a:gd name="connsiteY5" fmla="*/ 400855 h 534473"/>
              <a:gd name="connsiteX6" fmla="*/ 0 w 1719329"/>
              <a:gd name="connsiteY6" fmla="*/ 133618 h 534473"/>
              <a:gd name="connsiteX0" fmla="*/ 0 w 1701425"/>
              <a:gd name="connsiteY0" fmla="*/ 326079 h 534473"/>
              <a:gd name="connsiteX1" fmla="*/ 1434189 w 1701425"/>
              <a:gd name="connsiteY1" fmla="*/ 133618 h 534473"/>
              <a:gd name="connsiteX2" fmla="*/ 1434189 w 1701425"/>
              <a:gd name="connsiteY2" fmla="*/ 0 h 534473"/>
              <a:gd name="connsiteX3" fmla="*/ 1701425 w 1701425"/>
              <a:gd name="connsiteY3" fmla="*/ 267237 h 534473"/>
              <a:gd name="connsiteX4" fmla="*/ 1434189 w 1701425"/>
              <a:gd name="connsiteY4" fmla="*/ 534473 h 534473"/>
              <a:gd name="connsiteX5" fmla="*/ 1434189 w 1701425"/>
              <a:gd name="connsiteY5" fmla="*/ 400855 h 534473"/>
              <a:gd name="connsiteX6" fmla="*/ 0 w 1701425"/>
              <a:gd name="connsiteY6" fmla="*/ 326079 h 53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1425" h="534473">
                <a:moveTo>
                  <a:pt x="0" y="326079"/>
                </a:moveTo>
                <a:lnTo>
                  <a:pt x="1434189" y="133618"/>
                </a:lnTo>
                <a:lnTo>
                  <a:pt x="1434189" y="0"/>
                </a:lnTo>
                <a:lnTo>
                  <a:pt x="1701425" y="267237"/>
                </a:lnTo>
                <a:lnTo>
                  <a:pt x="1434189" y="534473"/>
                </a:lnTo>
                <a:lnTo>
                  <a:pt x="1434189" y="400855"/>
                </a:lnTo>
                <a:lnTo>
                  <a:pt x="0" y="326079"/>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177921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管理</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sp>
        <p:nvSpPr>
          <p:cNvPr id="7" name="文本框 6"/>
          <p:cNvSpPr txBox="1"/>
          <p:nvPr/>
        </p:nvSpPr>
        <p:spPr>
          <a:xfrm>
            <a:off x="2871796" y="779417"/>
            <a:ext cx="1114408" cy="300082"/>
          </a:xfrm>
          <a:prstGeom prst="rect">
            <a:avLst/>
          </a:prstGeom>
          <a:noFill/>
        </p:spPr>
        <p:txBody>
          <a:bodyPr vert="horz" wrap="none" rtlCol="0">
            <a:spAutoFit/>
          </a:bodyPr>
          <a:lstStyle/>
          <a:p>
            <a:r>
              <a:rPr lang="zh-CN" altLang="en-US" spc="100" dirty="0" smtClean="0">
                <a:latin typeface="微软雅黑" panose="020B0503020204020204" pitchFamily="34" charset="-122"/>
                <a:ea typeface="微软雅黑" panose="020B0503020204020204" pitchFamily="34" charset="-122"/>
              </a:rPr>
              <a:t>预测与预警</a:t>
            </a:r>
            <a:endParaRPr lang="zh-CN" altLang="en-US" spc="1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21233" t="13663" r="2072" b="37353"/>
          <a:stretch/>
        </p:blipFill>
        <p:spPr>
          <a:xfrm>
            <a:off x="98352" y="1211447"/>
            <a:ext cx="4604892" cy="2519533"/>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20723" t="20408" r="1061" b="6337"/>
          <a:stretch/>
        </p:blipFill>
        <p:spPr>
          <a:xfrm>
            <a:off x="2604143" y="2571750"/>
            <a:ext cx="4198202" cy="23788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33334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l="21520" t="11894" b="27637"/>
          <a:stretch/>
        </p:blipFill>
        <p:spPr>
          <a:xfrm>
            <a:off x="3310580" y="2181350"/>
            <a:ext cx="3477296" cy="2764136"/>
          </a:xfrm>
          <a:prstGeom prst="rect">
            <a:avLst/>
          </a:prstGeom>
          <a:ln>
            <a:noFill/>
          </a:ln>
          <a:effectLst>
            <a:outerShdw blurRad="292100" dist="139700" dir="2700000" algn="tl" rotWithShape="0">
              <a:srgbClr val="333333">
                <a:alpha val="65000"/>
              </a:srgbClr>
            </a:outerShdw>
          </a:effectLst>
        </p:spPr>
      </p:pic>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管理</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sp>
        <p:nvSpPr>
          <p:cNvPr id="7" name="文本框 6"/>
          <p:cNvSpPr txBox="1"/>
          <p:nvPr/>
        </p:nvSpPr>
        <p:spPr>
          <a:xfrm>
            <a:off x="2871796" y="779417"/>
            <a:ext cx="1114408" cy="300082"/>
          </a:xfrm>
          <a:prstGeom prst="rect">
            <a:avLst/>
          </a:prstGeom>
          <a:noFill/>
        </p:spPr>
        <p:txBody>
          <a:bodyPr vert="horz" wrap="none" rtlCol="0">
            <a:spAutoFit/>
          </a:bodyPr>
          <a:lstStyle/>
          <a:p>
            <a:r>
              <a:rPr lang="zh-CN" altLang="en-US" spc="100" dirty="0" smtClean="0">
                <a:latin typeface="微软雅黑" panose="020B0503020204020204" pitchFamily="34" charset="-122"/>
                <a:ea typeface="微软雅黑" panose="020B0503020204020204" pitchFamily="34" charset="-122"/>
              </a:rPr>
              <a:t>预测与预警</a:t>
            </a:r>
            <a:endParaRPr lang="zh-CN" altLang="en-US" spc="1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21245" t="12269" b="25384"/>
          <a:stretch/>
        </p:blipFill>
        <p:spPr>
          <a:xfrm>
            <a:off x="65380" y="1184857"/>
            <a:ext cx="3952027" cy="29878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44067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服务</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1462" y="1525698"/>
            <a:ext cx="1864770" cy="3315147"/>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9174" y="1023869"/>
            <a:ext cx="2147049" cy="3816976"/>
          </a:xfrm>
          <a:prstGeom prst="rect">
            <a:avLst/>
          </a:prstGeom>
          <a:ln>
            <a:noFill/>
          </a:ln>
          <a:effectLst>
            <a:outerShdw blurRad="292100" dist="139700" dir="2700000" algn="tl" rotWithShape="0">
              <a:srgbClr val="333333">
                <a:alpha val="65000"/>
              </a:srgbClr>
            </a:outerShdw>
          </a:effectLst>
        </p:spPr>
      </p:pic>
      <p:sp>
        <p:nvSpPr>
          <p:cNvPr id="8" name="文本框 7"/>
          <p:cNvSpPr txBox="1"/>
          <p:nvPr/>
        </p:nvSpPr>
        <p:spPr>
          <a:xfrm>
            <a:off x="1178417" y="1023869"/>
            <a:ext cx="1345240" cy="30008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掌上校园</a:t>
            </a:r>
            <a:r>
              <a:rPr lang="en-US" altLang="zh-CN" dirty="0" smtClean="0">
                <a:latin typeface="微软雅黑" panose="020B0503020204020204" pitchFamily="34" charset="-122"/>
                <a:ea typeface="微软雅黑" panose="020B0503020204020204" pitchFamily="34" charset="-122"/>
              </a:rPr>
              <a:t>-</a:t>
            </a:r>
            <a:r>
              <a:rPr lang="en-US" altLang="zh-CN" dirty="0" err="1" smtClean="0">
                <a:latin typeface="微软雅黑" panose="020B0503020204020204" pitchFamily="34" charset="-122"/>
                <a:ea typeface="微软雅黑" panose="020B0503020204020204" pitchFamily="34" charset="-122"/>
              </a:rPr>
              <a:t>i</a:t>
            </a:r>
            <a:r>
              <a:rPr lang="zh-CN" altLang="en-US" dirty="0" smtClean="0">
                <a:latin typeface="微软雅黑" panose="020B0503020204020204" pitchFamily="34" charset="-122"/>
                <a:ea typeface="微软雅黑" panose="020B0503020204020204" pitchFamily="34" charset="-122"/>
              </a:rPr>
              <a:t>周师</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92362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服务</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1403" y="804930"/>
            <a:ext cx="2295558" cy="408099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1720" y="804930"/>
            <a:ext cx="2293395" cy="40771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70457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服务</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1403" y="804930"/>
            <a:ext cx="2295558" cy="4080992"/>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197" y="804930"/>
            <a:ext cx="2448595" cy="40809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775945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1605" y="327218"/>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数字校园信息门户</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sp>
        <p:nvSpPr>
          <p:cNvPr id="3" name="文本框 2"/>
          <p:cNvSpPr txBox="1"/>
          <p:nvPr/>
        </p:nvSpPr>
        <p:spPr>
          <a:xfrm>
            <a:off x="5270649" y="3140426"/>
            <a:ext cx="1666429" cy="1754326"/>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    建</a:t>
            </a:r>
            <a:r>
              <a:rPr lang="zh-CN" altLang="en-US" dirty="0">
                <a:latin typeface="黑体" panose="02010609060101010101" pitchFamily="49" charset="-122"/>
                <a:ea typeface="黑体" panose="02010609060101010101" pitchFamily="49" charset="-122"/>
              </a:rPr>
              <a:t>有数字化校园系统，集成了现有的应用系统，实现了统一信息标准、统一数据平台、统一信息门户、统一身份认证，有效地整合了网络资源</a:t>
            </a:r>
          </a:p>
        </p:txBody>
      </p:sp>
      <p:pic>
        <p:nvPicPr>
          <p:cNvPr id="6" name="图片 5"/>
          <p:cNvPicPr>
            <a:picLocks noChangeAspect="1"/>
          </p:cNvPicPr>
          <p:nvPr/>
        </p:nvPicPr>
        <p:blipFill>
          <a:blip r:embed="rId3"/>
          <a:stretch>
            <a:fillRect/>
          </a:stretch>
        </p:blipFill>
        <p:spPr>
          <a:xfrm>
            <a:off x="103031" y="775241"/>
            <a:ext cx="5214803" cy="40686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09803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服务</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1403" y="804930"/>
            <a:ext cx="2295558" cy="4080992"/>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8366" y="804930"/>
            <a:ext cx="2295558" cy="40809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11646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服务</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 y="1121267"/>
            <a:ext cx="6858000" cy="3429000"/>
          </a:xfrm>
          <a:prstGeom prst="rect">
            <a:avLst/>
          </a:prstGeom>
        </p:spPr>
      </p:pic>
      <p:sp>
        <p:nvSpPr>
          <p:cNvPr id="3" name="文本框 2"/>
          <p:cNvSpPr txBox="1"/>
          <p:nvPr/>
        </p:nvSpPr>
        <p:spPr>
          <a:xfrm>
            <a:off x="2370056" y="4647049"/>
            <a:ext cx="2117887" cy="30008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我的大学生活</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设计图</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664530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服务</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20057" t="21146" r="19421" b="6042"/>
          <a:stretch/>
        </p:blipFill>
        <p:spPr>
          <a:xfrm>
            <a:off x="2639833" y="787180"/>
            <a:ext cx="4150581" cy="2496709"/>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9494" t="12597" r="21144" b="7868"/>
          <a:stretch/>
        </p:blipFill>
        <p:spPr>
          <a:xfrm>
            <a:off x="79513" y="2498963"/>
            <a:ext cx="3633746" cy="2434325"/>
          </a:xfrm>
          <a:prstGeom prst="rect">
            <a:avLst/>
          </a:prstGeom>
          <a:ln>
            <a:noFill/>
          </a:ln>
          <a:effectLst>
            <a:outerShdw blurRad="292100" dist="139700" dir="2700000" algn="tl" rotWithShape="0">
              <a:srgbClr val="333333">
                <a:alpha val="65000"/>
              </a:srgbClr>
            </a:outerShdw>
          </a:effectLst>
        </p:spPr>
      </p:pic>
      <p:sp>
        <p:nvSpPr>
          <p:cNvPr id="6" name="文本框 5"/>
          <p:cNvSpPr txBox="1"/>
          <p:nvPr/>
        </p:nvSpPr>
        <p:spPr>
          <a:xfrm>
            <a:off x="208626" y="1342990"/>
            <a:ext cx="2117887" cy="30008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我的大学生活</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设计图</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90995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服务</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24711" t="10046" r="24390" b="3925"/>
          <a:stretch/>
        </p:blipFill>
        <p:spPr>
          <a:xfrm>
            <a:off x="98253" y="803082"/>
            <a:ext cx="3490622" cy="2949934"/>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8899" t="12333" r="24174" b="4189"/>
          <a:stretch/>
        </p:blipFill>
        <p:spPr>
          <a:xfrm>
            <a:off x="3148716" y="2207773"/>
            <a:ext cx="3625795" cy="2658425"/>
          </a:xfrm>
          <a:prstGeom prst="rect">
            <a:avLst/>
          </a:prstGeom>
          <a:ln>
            <a:noFill/>
          </a:ln>
          <a:effectLst>
            <a:outerShdw blurRad="292100" dist="139700" dir="2700000" algn="tl" rotWithShape="0">
              <a:srgbClr val="333333">
                <a:alpha val="65000"/>
              </a:srgbClr>
            </a:outerShdw>
          </a:effectLst>
        </p:spPr>
      </p:pic>
      <p:sp>
        <p:nvSpPr>
          <p:cNvPr id="5" name="文本框 4"/>
          <p:cNvSpPr txBox="1"/>
          <p:nvPr/>
        </p:nvSpPr>
        <p:spPr>
          <a:xfrm>
            <a:off x="4122749" y="1287331"/>
            <a:ext cx="2117887" cy="30008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我的大学生活</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设计图</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02737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a:t>
            </a:r>
            <a:r>
              <a:rPr lang="en-US" altLang="zh-CN"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a:t>
            </a:r>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服务</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sp>
        <p:nvSpPr>
          <p:cNvPr id="3" name="文本框 2"/>
          <p:cNvSpPr txBox="1"/>
          <p:nvPr/>
        </p:nvSpPr>
        <p:spPr>
          <a:xfrm>
            <a:off x="3910253" y="1309440"/>
            <a:ext cx="2117887" cy="30008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我的大学生活</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设计图</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20986" t="14884" r="23130" b="6508"/>
          <a:stretch/>
        </p:blipFill>
        <p:spPr>
          <a:xfrm>
            <a:off x="2956747" y="2194558"/>
            <a:ext cx="3832529" cy="2695493"/>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28885" t="8887" r="29027" b="6940"/>
          <a:stretch/>
        </p:blipFill>
        <p:spPr>
          <a:xfrm>
            <a:off x="63608" y="803081"/>
            <a:ext cx="3085510" cy="30855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74977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1605" y="327218"/>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数据保障</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grpSp>
        <p:nvGrpSpPr>
          <p:cNvPr id="11" name="组合 10"/>
          <p:cNvGrpSpPr/>
          <p:nvPr/>
        </p:nvGrpSpPr>
        <p:grpSpPr>
          <a:xfrm>
            <a:off x="0" y="917644"/>
            <a:ext cx="3860115" cy="1083464"/>
            <a:chOff x="5505450" y="-1713548"/>
            <a:chExt cx="2528888" cy="5976722"/>
          </a:xfrm>
        </p:grpSpPr>
        <p:sp>
          <p:nvSpPr>
            <p:cNvPr id="12" name="圆角矩形 11"/>
            <p:cNvSpPr/>
            <p:nvPr/>
          </p:nvSpPr>
          <p:spPr>
            <a:xfrm>
              <a:off x="5505450" y="-1713548"/>
              <a:ext cx="2528888" cy="252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13" name="圆角矩形 12"/>
            <p:cNvSpPr/>
            <p:nvPr/>
          </p:nvSpPr>
          <p:spPr>
            <a:xfrm>
              <a:off x="5505450" y="4010974"/>
              <a:ext cx="2528888" cy="252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grpSp>
      <p:sp>
        <p:nvSpPr>
          <p:cNvPr id="14" name="文本框 26"/>
          <p:cNvSpPr txBox="1"/>
          <p:nvPr/>
        </p:nvSpPr>
        <p:spPr>
          <a:xfrm>
            <a:off x="-124263" y="1029309"/>
            <a:ext cx="4139123" cy="830997"/>
          </a:xfrm>
          <a:prstGeom prst="rect">
            <a:avLst/>
          </a:prstGeom>
          <a:noFill/>
        </p:spPr>
        <p:txBody>
          <a:bodyPr wrap="square" rtlCol="0">
            <a:spAutoFit/>
          </a:bodyPr>
          <a:lstStyle/>
          <a:p>
            <a:pPr algn="ctr"/>
            <a:r>
              <a:rPr lang="zh-CN" altLang="en-US" sz="4800" spc="100" dirty="0">
                <a:solidFill>
                  <a:srgbClr val="4D4047"/>
                </a:solidFill>
                <a:latin typeface="方正粗倩简体" panose="03000509000000000000" pitchFamily="65" charset="-122"/>
                <a:ea typeface="方正粗倩简体" panose="03000509000000000000" pitchFamily="65" charset="-122"/>
              </a:rPr>
              <a:t>数据质量监管</a:t>
            </a:r>
            <a:endParaRPr lang="en-US" altLang="zh-CN" sz="4800" spc="100" dirty="0">
              <a:solidFill>
                <a:srgbClr val="4D4047"/>
              </a:solidFill>
              <a:latin typeface="方正粗倩简体" panose="03000509000000000000" pitchFamily="65" charset="-122"/>
              <a:ea typeface="方正粗倩简体" panose="03000509000000000000" pitchFamily="65" charset="-122"/>
            </a:endParaRPr>
          </a:p>
        </p:txBody>
      </p:sp>
      <p:sp>
        <p:nvSpPr>
          <p:cNvPr id="15" name="矩形 14"/>
          <p:cNvSpPr/>
          <p:nvPr/>
        </p:nvSpPr>
        <p:spPr>
          <a:xfrm>
            <a:off x="248912" y="2347610"/>
            <a:ext cx="2905920" cy="2308324"/>
          </a:xfrm>
          <a:prstGeom prst="rect">
            <a:avLst/>
          </a:prstGeom>
        </p:spPr>
        <p:txBody>
          <a:bodyPr wrap="square">
            <a:spAutoFit/>
          </a:bodyPr>
          <a:lstStyle/>
          <a:p>
            <a:pPr algn="just">
              <a:lnSpc>
                <a:spcPct val="150000"/>
              </a:lnSpc>
            </a:pPr>
            <a:r>
              <a:rPr lang="zh-CN" altLang="en-US" sz="1200" spc="100" dirty="0">
                <a:latin typeface="方正中倩简体" panose="03000509000000000000" pitchFamily="65" charset="-122"/>
                <a:ea typeface="方正中倩简体" panose="03000509000000000000" pitchFamily="65" charset="-122"/>
              </a:rPr>
              <a:t>数据质量管理</a:t>
            </a:r>
            <a:r>
              <a:rPr lang="en-US" altLang="zh-CN" sz="1200" spc="100" dirty="0">
                <a:latin typeface="方正中倩简体" panose="03000509000000000000" pitchFamily="65" charset="-122"/>
                <a:ea typeface="方正中倩简体" panose="03000509000000000000" pitchFamily="65" charset="-122"/>
              </a:rPr>
              <a:t>——</a:t>
            </a:r>
            <a:r>
              <a:rPr lang="zh-CN" altLang="en-US" sz="1200" spc="100" dirty="0">
                <a:latin typeface="方正中倩简体" panose="03000509000000000000" pitchFamily="65" charset="-122"/>
                <a:ea typeface="方正中倩简体" panose="03000509000000000000" pitchFamily="65" charset="-122"/>
              </a:rPr>
              <a:t>（</a:t>
            </a:r>
            <a:r>
              <a:rPr lang="en-US" altLang="zh-CN" sz="1200" spc="100" dirty="0">
                <a:latin typeface="方正中倩简体" panose="03000509000000000000" pitchFamily="65" charset="-122"/>
                <a:ea typeface="方正中倩简体" panose="03000509000000000000" pitchFamily="65" charset="-122"/>
              </a:rPr>
              <a:t>Data Quality Management</a:t>
            </a:r>
            <a:r>
              <a:rPr lang="zh-CN" altLang="en-US" sz="1200" spc="100" dirty="0">
                <a:latin typeface="方正中倩简体" panose="03000509000000000000" pitchFamily="65" charset="-122"/>
                <a:ea typeface="方正中倩简体" panose="03000509000000000000" pitchFamily="65" charset="-122"/>
              </a:rPr>
              <a:t>），是指对数据从计划、获取、存储、共享、维护、应用、消亡生命周期的每个阶段里可能引发的各类数据质量问题，进行识别、度量、监控、预警等一系列管理活动，并通过改善和提高组织的管理水平使得数据质量获得进一步提高。</a:t>
            </a:r>
          </a:p>
        </p:txBody>
      </p:sp>
      <p:pic>
        <p:nvPicPr>
          <p:cNvPr id="16" name="Picture 2" descr="http://www.itongji.cn/uploads/allimg/121023/233R64F7-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2824" y="854344"/>
            <a:ext cx="2315176" cy="189787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图示 16"/>
          <p:cNvGraphicFramePr/>
          <p:nvPr>
            <p:extLst>
              <p:ext uri="{D42A27DB-BD31-4B8C-83A1-F6EECF244321}">
                <p14:modId xmlns:p14="http://schemas.microsoft.com/office/powerpoint/2010/main" val="2936247435"/>
              </p:ext>
            </p:extLst>
          </p:nvPr>
        </p:nvGraphicFramePr>
        <p:xfrm>
          <a:off x="3129566" y="2328291"/>
          <a:ext cx="3271234" cy="2526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10017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1605" y="327218"/>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数据质量监管</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pic>
        <p:nvPicPr>
          <p:cNvPr id="10" name="图片 9"/>
          <p:cNvPicPr>
            <a:picLocks noChangeAspect="1" noChangeArrowheads="1"/>
          </p:cNvPicPr>
          <p:nvPr/>
        </p:nvPicPr>
        <p:blipFill rotWithShape="1">
          <a:blip r:embed="rId2" cstate="print"/>
          <a:srcRect l="20383" t="5926" r="20287" b="22605"/>
          <a:stretch/>
        </p:blipFill>
        <p:spPr bwMode="auto">
          <a:xfrm>
            <a:off x="542052" y="832815"/>
            <a:ext cx="5901399" cy="40529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644139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1605" y="327218"/>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数据质量监管</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pic>
        <p:nvPicPr>
          <p:cNvPr id="4" name="图片 3"/>
          <p:cNvPicPr>
            <a:picLocks noChangeAspect="1" noChangeArrowheads="1"/>
          </p:cNvPicPr>
          <p:nvPr/>
        </p:nvPicPr>
        <p:blipFill>
          <a:blip r:embed="rId2"/>
          <a:srcRect b="11570"/>
          <a:stretch>
            <a:fillRect/>
          </a:stretch>
        </p:blipFill>
        <p:spPr bwMode="auto">
          <a:xfrm>
            <a:off x="210828" y="853166"/>
            <a:ext cx="3098551" cy="4051951"/>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noChangeArrowheads="1"/>
          </p:cNvPicPr>
          <p:nvPr/>
        </p:nvPicPr>
        <p:blipFill>
          <a:blip r:embed="rId3"/>
          <a:srcRect/>
          <a:stretch>
            <a:fillRect/>
          </a:stretch>
        </p:blipFill>
        <p:spPr bwMode="auto">
          <a:xfrm>
            <a:off x="3591780" y="847478"/>
            <a:ext cx="3049056" cy="40519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51676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1605" y="327218"/>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数据质量监管</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pic>
        <p:nvPicPr>
          <p:cNvPr id="6" name="图片 5"/>
          <p:cNvPicPr>
            <a:picLocks noChangeAspect="1" noChangeArrowheads="1"/>
          </p:cNvPicPr>
          <p:nvPr/>
        </p:nvPicPr>
        <p:blipFill rotWithShape="1">
          <a:blip r:embed="rId2"/>
          <a:srcRect l="2758" t="10400" b="40573"/>
          <a:stretch/>
        </p:blipFill>
        <p:spPr bwMode="auto">
          <a:xfrm>
            <a:off x="94956" y="1166226"/>
            <a:ext cx="6668087" cy="33173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28302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1605" y="327218"/>
            <a:ext cx="3310984" cy="400110"/>
          </a:xfrm>
          <a:prstGeom prst="rect">
            <a:avLst/>
          </a:prstGeom>
          <a:noFill/>
        </p:spPr>
        <p:txBody>
          <a:bodyPr wrap="square" rtlCol="0">
            <a:spAutoFit/>
          </a:bodyPr>
          <a:lstStyle/>
          <a:p>
            <a:r>
              <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数据质量监管</a:t>
            </a:r>
          </a:p>
        </p:txBody>
      </p:sp>
      <p:pic>
        <p:nvPicPr>
          <p:cNvPr id="3" name="图片 2"/>
          <p:cNvPicPr>
            <a:picLocks noChangeAspect="1"/>
          </p:cNvPicPr>
          <p:nvPr/>
        </p:nvPicPr>
        <p:blipFill>
          <a:blip r:embed="rId2"/>
          <a:stretch>
            <a:fillRect/>
          </a:stretch>
        </p:blipFill>
        <p:spPr>
          <a:xfrm>
            <a:off x="1012611" y="816025"/>
            <a:ext cx="5761596" cy="3289422"/>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3"/>
          <a:stretch>
            <a:fillRect/>
          </a:stretch>
        </p:blipFill>
        <p:spPr>
          <a:xfrm>
            <a:off x="70366" y="2910230"/>
            <a:ext cx="5716224" cy="20467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70358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1605" y="327218"/>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中心库数据累积</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pic>
        <p:nvPicPr>
          <p:cNvPr id="5" name="图片 4"/>
          <p:cNvPicPr>
            <a:picLocks noChangeAspect="1"/>
          </p:cNvPicPr>
          <p:nvPr/>
        </p:nvPicPr>
        <p:blipFill>
          <a:blip r:embed="rId3"/>
          <a:stretch>
            <a:fillRect/>
          </a:stretch>
        </p:blipFill>
        <p:spPr>
          <a:xfrm>
            <a:off x="360374" y="973805"/>
            <a:ext cx="6137252" cy="37264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80756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1605" y="327218"/>
            <a:ext cx="3310984" cy="400110"/>
          </a:xfrm>
          <a:prstGeom prst="rect">
            <a:avLst/>
          </a:prstGeom>
          <a:noFill/>
        </p:spPr>
        <p:txBody>
          <a:bodyPr wrap="square" rtlCol="0">
            <a:spAutoFit/>
          </a:bodyPr>
          <a:lstStyle/>
          <a:p>
            <a:r>
              <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数据质量监管</a:t>
            </a:r>
          </a:p>
        </p:txBody>
      </p:sp>
      <p:pic>
        <p:nvPicPr>
          <p:cNvPr id="3" name="图片 2"/>
          <p:cNvPicPr>
            <a:picLocks noChangeAspect="1" noChangeArrowheads="1"/>
          </p:cNvPicPr>
          <p:nvPr/>
        </p:nvPicPr>
        <p:blipFill rotWithShape="1">
          <a:blip r:embed="rId2"/>
          <a:srcRect t="21484" b="28646"/>
          <a:stretch/>
        </p:blipFill>
        <p:spPr bwMode="auto">
          <a:xfrm>
            <a:off x="38622" y="1238465"/>
            <a:ext cx="6780755" cy="31474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695821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1605" y="327218"/>
            <a:ext cx="3310984" cy="400110"/>
          </a:xfrm>
          <a:prstGeom prst="rect">
            <a:avLst/>
          </a:prstGeom>
          <a:noFill/>
        </p:spPr>
        <p:txBody>
          <a:bodyPr wrap="square" rtlCol="0">
            <a:spAutoFit/>
          </a:bodyPr>
          <a:lstStyle/>
          <a:p>
            <a:r>
              <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数据质量监管</a:t>
            </a:r>
          </a:p>
        </p:txBody>
      </p:sp>
      <p:pic>
        <p:nvPicPr>
          <p:cNvPr id="4" name="图片 3"/>
          <p:cNvPicPr>
            <a:picLocks noChangeAspect="1"/>
          </p:cNvPicPr>
          <p:nvPr/>
        </p:nvPicPr>
        <p:blipFill>
          <a:blip r:embed="rId2"/>
          <a:stretch>
            <a:fillRect/>
          </a:stretch>
        </p:blipFill>
        <p:spPr>
          <a:xfrm>
            <a:off x="59141" y="1229932"/>
            <a:ext cx="6739718" cy="32341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673522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思考</a:t>
            </a:r>
          </a:p>
        </p:txBody>
      </p:sp>
      <p:grpSp>
        <p:nvGrpSpPr>
          <p:cNvPr id="16" name="组合 15"/>
          <p:cNvGrpSpPr/>
          <p:nvPr/>
        </p:nvGrpSpPr>
        <p:grpSpPr>
          <a:xfrm>
            <a:off x="373487" y="1113035"/>
            <a:ext cx="5692599" cy="923330"/>
            <a:chOff x="373487" y="1113035"/>
            <a:chExt cx="5692599" cy="923330"/>
          </a:xfrm>
        </p:grpSpPr>
        <p:sp>
          <p:nvSpPr>
            <p:cNvPr id="3" name="文本框 2"/>
            <p:cNvSpPr txBox="1"/>
            <p:nvPr/>
          </p:nvSpPr>
          <p:spPr>
            <a:xfrm>
              <a:off x="791914" y="1113035"/>
              <a:ext cx="5274172" cy="923330"/>
            </a:xfrm>
            <a:prstGeom prst="rect">
              <a:avLst/>
            </a:prstGeom>
            <a:noFill/>
          </p:spPr>
          <p:txBody>
            <a:bodyPr wrap="square" rtlCol="0">
              <a:spAutoFit/>
            </a:bodyPr>
            <a:lstStyle/>
            <a:p>
              <a:r>
                <a:rPr lang="zh-CN" altLang="en-US" sz="1800" dirty="0" smtClean="0">
                  <a:latin typeface="微软雅黑" panose="020B0503020204020204" pitchFamily="34" charset="-122"/>
                  <a:ea typeface="微软雅黑" panose="020B0503020204020204" pitchFamily="34" charset="-122"/>
                </a:rPr>
                <a:t>      “大数据”</a:t>
              </a:r>
              <a:r>
                <a:rPr lang="zh-CN" altLang="en-US" sz="1800" dirty="0">
                  <a:latin typeface="微软雅黑" panose="020B0503020204020204" pitchFamily="34" charset="-122"/>
                  <a:ea typeface="微软雅黑" panose="020B0503020204020204" pitchFamily="34" charset="-122"/>
                </a:rPr>
                <a:t>发展的障碍，在于数据的“流动性”和</a:t>
              </a:r>
              <a:r>
                <a:rPr lang="zh-CN" altLang="en-US" sz="1800" dirty="0" smtClean="0">
                  <a:latin typeface="微软雅黑" panose="020B0503020204020204" pitchFamily="34" charset="-122"/>
                  <a:ea typeface="微软雅黑" panose="020B0503020204020204" pitchFamily="34" charset="-122"/>
                </a:rPr>
                <a:t>“可获取性”</a:t>
              </a:r>
              <a:endParaRPr lang="en-US" altLang="zh-CN" sz="1800" dirty="0" smtClean="0">
                <a:latin typeface="微软雅黑" panose="020B0503020204020204" pitchFamily="34" charset="-122"/>
                <a:ea typeface="微软雅黑" panose="020B0503020204020204" pitchFamily="34" charset="-122"/>
              </a:endParaRPr>
            </a:p>
            <a:p>
              <a:pPr algn="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田溯宁  宽带资本董事长</a:t>
              </a:r>
            </a:p>
          </p:txBody>
        </p:sp>
        <p:sp>
          <p:nvSpPr>
            <p:cNvPr id="12" name="矩形 11"/>
            <p:cNvSpPr/>
            <p:nvPr/>
          </p:nvSpPr>
          <p:spPr>
            <a:xfrm>
              <a:off x="373487" y="1191061"/>
              <a:ext cx="347593" cy="767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grpSp>
        <p:nvGrpSpPr>
          <p:cNvPr id="17" name="组合 16"/>
          <p:cNvGrpSpPr/>
          <p:nvPr/>
        </p:nvGrpSpPr>
        <p:grpSpPr>
          <a:xfrm>
            <a:off x="1381119" y="2246062"/>
            <a:ext cx="2550858" cy="827681"/>
            <a:chOff x="1381119" y="2246062"/>
            <a:chExt cx="2550858" cy="827681"/>
          </a:xfrm>
        </p:grpSpPr>
        <p:grpSp>
          <p:nvGrpSpPr>
            <p:cNvPr id="14" name="组合 13"/>
            <p:cNvGrpSpPr/>
            <p:nvPr/>
          </p:nvGrpSpPr>
          <p:grpSpPr>
            <a:xfrm>
              <a:off x="1812740" y="2704410"/>
              <a:ext cx="2119237" cy="369333"/>
              <a:chOff x="1748344" y="2470796"/>
              <a:chExt cx="2119237" cy="369333"/>
            </a:xfrm>
          </p:grpSpPr>
          <p:sp>
            <p:nvSpPr>
              <p:cNvPr id="8" name="矩形 7"/>
              <p:cNvSpPr/>
              <p:nvPr/>
            </p:nvSpPr>
            <p:spPr>
              <a:xfrm>
                <a:off x="1748344" y="2470797"/>
                <a:ext cx="877163" cy="369332"/>
              </a:xfrm>
              <a:prstGeom prst="rect">
                <a:avLst/>
              </a:prstGeom>
            </p:spPr>
            <p:txBody>
              <a:bodyPr wrap="none">
                <a:spAutoFit/>
              </a:bodyPr>
              <a:lstStyle/>
              <a:p>
                <a:r>
                  <a:rPr lang="zh-CN" altLang="en-US" sz="1800" dirty="0">
                    <a:latin typeface="微软雅黑" panose="020B0503020204020204" pitchFamily="34" charset="-122"/>
                    <a:ea typeface="微软雅黑" panose="020B0503020204020204" pitchFamily="34" charset="-122"/>
                  </a:rPr>
                  <a:t>是什么</a:t>
                </a:r>
              </a:p>
            </p:txBody>
          </p:sp>
          <p:sp>
            <p:nvSpPr>
              <p:cNvPr id="9" name="矩形 8"/>
              <p:cNvSpPr/>
              <p:nvPr/>
            </p:nvSpPr>
            <p:spPr>
              <a:xfrm>
                <a:off x="2990418" y="2470796"/>
                <a:ext cx="877163" cy="369332"/>
              </a:xfrm>
              <a:prstGeom prst="rect">
                <a:avLst/>
              </a:prstGeom>
            </p:spPr>
            <p:txBody>
              <a:bodyPr wrap="none">
                <a:spAutoFit/>
              </a:bodyPr>
              <a:lstStyle/>
              <a:p>
                <a:r>
                  <a:rPr lang="zh-CN" altLang="en-US" sz="1800" dirty="0">
                    <a:latin typeface="微软雅黑" panose="020B0503020204020204" pitchFamily="34" charset="-122"/>
                    <a:ea typeface="微软雅黑" panose="020B0503020204020204" pitchFamily="34" charset="-122"/>
                  </a:rPr>
                  <a:t>为什么</a:t>
                </a:r>
              </a:p>
            </p:txBody>
          </p:sp>
          <p:sp>
            <p:nvSpPr>
              <p:cNvPr id="10" name="右箭头 9"/>
              <p:cNvSpPr/>
              <p:nvPr/>
            </p:nvSpPr>
            <p:spPr>
              <a:xfrm>
                <a:off x="2551837" y="2576786"/>
                <a:ext cx="511936" cy="15735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sp>
          <p:nvSpPr>
            <p:cNvPr id="13" name="矩形 12"/>
            <p:cNvSpPr/>
            <p:nvPr/>
          </p:nvSpPr>
          <p:spPr>
            <a:xfrm>
              <a:off x="1381119" y="2246062"/>
              <a:ext cx="347593" cy="767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grpSp>
        <p:nvGrpSpPr>
          <p:cNvPr id="18" name="组合 17"/>
          <p:cNvGrpSpPr/>
          <p:nvPr/>
        </p:nvGrpSpPr>
        <p:grpSpPr>
          <a:xfrm>
            <a:off x="2154954" y="3542816"/>
            <a:ext cx="4554869" cy="767277"/>
            <a:chOff x="2154954" y="3542816"/>
            <a:chExt cx="4554869" cy="767277"/>
          </a:xfrm>
        </p:grpSpPr>
        <p:sp>
          <p:nvSpPr>
            <p:cNvPr id="11" name="矩形 10"/>
            <p:cNvSpPr/>
            <p:nvPr/>
          </p:nvSpPr>
          <p:spPr>
            <a:xfrm>
              <a:off x="2521864" y="3940761"/>
              <a:ext cx="4187959" cy="369332"/>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预测，行为分析</a:t>
              </a:r>
              <a:r>
                <a:rPr lang="zh-CN" altLang="en-US" sz="1800" dirty="0" smtClean="0">
                  <a:latin typeface="微软雅黑" panose="020B0503020204020204" pitchFamily="34" charset="-122"/>
                  <a:ea typeface="微软雅黑" panose="020B0503020204020204" pitchFamily="34" charset="-122"/>
                </a:rPr>
                <a:t>，引导与定点</a:t>
              </a:r>
              <a:r>
                <a:rPr lang="zh-CN" altLang="en-US" sz="1800" dirty="0">
                  <a:latin typeface="微软雅黑" panose="020B0503020204020204" pitchFamily="34" charset="-122"/>
                  <a:ea typeface="微软雅黑" panose="020B0503020204020204" pitchFamily="34" charset="-122"/>
                </a:rPr>
                <a:t>推送</a:t>
              </a:r>
              <a:r>
                <a:rPr lang="zh-CN" altLang="en-US" sz="1800" dirty="0" smtClean="0">
                  <a:latin typeface="微软雅黑" panose="020B0503020204020204" pitchFamily="34" charset="-122"/>
                  <a:ea typeface="微软雅黑" panose="020B0503020204020204" pitchFamily="34" charset="-122"/>
                </a:rPr>
                <a:t>服务</a:t>
              </a:r>
              <a:endParaRPr lang="zh-CN" altLang="en-US" sz="1800" dirty="0">
                <a:latin typeface="微软雅黑" panose="020B0503020204020204" pitchFamily="34" charset="-122"/>
                <a:ea typeface="微软雅黑" panose="020B0503020204020204" pitchFamily="34" charset="-122"/>
              </a:endParaRPr>
            </a:p>
          </p:txBody>
        </p:sp>
        <p:sp>
          <p:nvSpPr>
            <p:cNvPr id="15" name="矩形 14"/>
            <p:cNvSpPr/>
            <p:nvPr/>
          </p:nvSpPr>
          <p:spPr>
            <a:xfrm>
              <a:off x="2154954" y="3542816"/>
              <a:ext cx="347593" cy="767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77057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6308" y="-25638"/>
            <a:ext cx="6876000" cy="5179122"/>
          </a:xfrm>
          <a:prstGeom prst="rect">
            <a:avLst/>
          </a:prstGeom>
          <a:gradFill flip="none" rotWithShape="1">
            <a:gsLst>
              <a:gs pos="0">
                <a:schemeClr val="bg1"/>
              </a:gs>
              <a:gs pos="71000">
                <a:schemeClr val="bg1">
                  <a:lumMod val="85000"/>
                </a:schemeClr>
              </a:gs>
            </a:gsLst>
            <a:path path="circle">
              <a:fillToRect l="50000" t="50000" r="50000" b="50000"/>
            </a:path>
            <a:tileRect/>
          </a:gra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sz="1013">
              <a:solidFill>
                <a:prstClr val="white"/>
              </a:solidFill>
            </a:endParaRPr>
          </a:p>
        </p:txBody>
      </p:sp>
      <p:sp>
        <p:nvSpPr>
          <p:cNvPr id="5" name="矩形 4"/>
          <p:cNvSpPr/>
          <p:nvPr/>
        </p:nvSpPr>
        <p:spPr>
          <a:xfrm>
            <a:off x="3146" y="3752162"/>
            <a:ext cx="6858000" cy="1400400"/>
          </a:xfrm>
          <a:prstGeom prst="rect">
            <a:avLst/>
          </a:prstGeom>
          <a:solidFill>
            <a:srgbClr val="F159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9" name="矩形 8"/>
          <p:cNvSpPr/>
          <p:nvPr/>
        </p:nvSpPr>
        <p:spPr>
          <a:xfrm>
            <a:off x="-5400" y="4121524"/>
            <a:ext cx="6858000" cy="646333"/>
          </a:xfrm>
          <a:prstGeom prst="rect">
            <a:avLst/>
          </a:prstGeom>
          <a:noFill/>
          <a:ln>
            <a:noFill/>
          </a:ln>
          <a:effectLst>
            <a:outerShdw blurRad="50800" dist="12700" dir="8100000" algn="tr" rotWithShape="0">
              <a:prstClr val="black"/>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600" dirty="0">
                <a:solidFill>
                  <a:prstClr val="white"/>
                </a:solidFill>
                <a:latin typeface="方正粗倩简体" panose="03000509000000000000" pitchFamily="65" charset="-122"/>
                <a:ea typeface="方正粗倩简体" panose="03000509000000000000" pitchFamily="65" charset="-122"/>
              </a:rPr>
              <a:t>敬请批评指正！</a:t>
            </a:r>
          </a:p>
        </p:txBody>
      </p:sp>
      <p:sp>
        <p:nvSpPr>
          <p:cNvPr id="55" name="矩形 54"/>
          <p:cNvSpPr/>
          <p:nvPr/>
        </p:nvSpPr>
        <p:spPr>
          <a:xfrm>
            <a:off x="0" y="3744640"/>
            <a:ext cx="6858000" cy="44069"/>
          </a:xfrm>
          <a:prstGeom prst="rect">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55" tIns="34278" rIns="68555" bIns="34278" rtlCol="0" anchor="ctr"/>
          <a:lstStyle/>
          <a:p>
            <a:pPr algn="ctr" defTabSz="685713"/>
            <a:endParaRPr lang="zh-CN" altLang="en-US" sz="1013">
              <a:solidFill>
                <a:prstClr val="white"/>
              </a:solidFill>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998691"/>
            <a:ext cx="4413479" cy="1689155"/>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12541" y="-26559"/>
            <a:ext cx="2476953" cy="3715430"/>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5458" y="-26560"/>
            <a:ext cx="2901396" cy="2025251"/>
          </a:xfrm>
          <a:prstGeom prst="rect">
            <a:avLst/>
          </a:prstGeom>
        </p:spPr>
      </p:pic>
      <p:pic>
        <p:nvPicPr>
          <p:cNvPr id="16" name="图片 1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811566" y="-22822"/>
            <a:ext cx="1601429" cy="2027991"/>
          </a:xfrm>
          <a:prstGeom prst="rect">
            <a:avLst/>
          </a:prstGeom>
        </p:spPr>
      </p:pic>
    </p:spTree>
    <p:extLst>
      <p:ext uri="{BB962C8B-B14F-4D97-AF65-F5344CB8AC3E}">
        <p14:creationId xmlns:p14="http://schemas.microsoft.com/office/powerpoint/2010/main" val="38069015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1605" y="327218"/>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一卡通应用</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pic>
        <p:nvPicPr>
          <p:cNvPr id="3" name="图片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4145" y="876181"/>
            <a:ext cx="2739246" cy="1907582"/>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53508" y="883545"/>
            <a:ext cx="2690243" cy="1903900"/>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52382" y="3078211"/>
            <a:ext cx="2700300" cy="1800200"/>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64145" y="3087658"/>
            <a:ext cx="2739246" cy="1790753"/>
          </a:xfrm>
          <a:prstGeom prst="rect">
            <a:avLst/>
          </a:prstGeom>
          <a:ln>
            <a:noFill/>
          </a:ln>
          <a:effectLst>
            <a:outerShdw blurRad="292100" dist="139700" dir="2700000" algn="tl" rotWithShape="0">
              <a:srgbClr val="333333">
                <a:alpha val="65000"/>
              </a:srgbClr>
            </a:outerShdw>
          </a:effectLst>
        </p:spPr>
      </p:pic>
      <p:sp>
        <p:nvSpPr>
          <p:cNvPr id="7" name="矩形 6"/>
          <p:cNvSpPr/>
          <p:nvPr/>
        </p:nvSpPr>
        <p:spPr>
          <a:xfrm>
            <a:off x="3030122" y="1308229"/>
            <a:ext cx="340542" cy="1566174"/>
          </a:xfrm>
          <a:prstGeom prst="rect">
            <a:avLst/>
          </a:prstGeom>
        </p:spPr>
        <p:txBody>
          <a:bodyPr vert="eaVert" wrap="square">
            <a:spAutoFit/>
          </a:bodyPr>
          <a:lstStyle/>
          <a:p>
            <a:r>
              <a:rPr lang="zh-CN" altLang="en-US" sz="1013" dirty="0">
                <a:latin typeface="方正中倩简体" pitchFamily="65" charset="-122"/>
                <a:ea typeface="方正中倩简体" pitchFamily="65" charset="-122"/>
              </a:rPr>
              <a:t>餐饮消费</a:t>
            </a:r>
          </a:p>
        </p:txBody>
      </p:sp>
      <p:sp>
        <p:nvSpPr>
          <p:cNvPr id="8" name="矩形 7"/>
          <p:cNvSpPr/>
          <p:nvPr/>
        </p:nvSpPr>
        <p:spPr>
          <a:xfrm>
            <a:off x="6259177" y="1290696"/>
            <a:ext cx="340542" cy="1566174"/>
          </a:xfrm>
          <a:prstGeom prst="rect">
            <a:avLst/>
          </a:prstGeom>
        </p:spPr>
        <p:txBody>
          <a:bodyPr vert="eaVert" wrap="square">
            <a:spAutoFit/>
          </a:bodyPr>
          <a:lstStyle/>
          <a:p>
            <a:r>
              <a:rPr lang="zh-CN" altLang="en-US" sz="1013" dirty="0">
                <a:latin typeface="方正中倩简体" pitchFamily="65" charset="-122"/>
                <a:ea typeface="方正中倩简体" pitchFamily="65" charset="-122"/>
              </a:rPr>
              <a:t>购物消费</a:t>
            </a:r>
          </a:p>
        </p:txBody>
      </p:sp>
      <p:sp>
        <p:nvSpPr>
          <p:cNvPr id="9" name="矩形 8"/>
          <p:cNvSpPr/>
          <p:nvPr/>
        </p:nvSpPr>
        <p:spPr>
          <a:xfrm>
            <a:off x="3028693" y="3468469"/>
            <a:ext cx="340542" cy="1566174"/>
          </a:xfrm>
          <a:prstGeom prst="rect">
            <a:avLst/>
          </a:prstGeom>
        </p:spPr>
        <p:txBody>
          <a:bodyPr vert="eaVert" wrap="square">
            <a:spAutoFit/>
          </a:bodyPr>
          <a:lstStyle/>
          <a:p>
            <a:r>
              <a:rPr lang="zh-CN" altLang="en-US" sz="1013" dirty="0">
                <a:latin typeface="方正中倩简体" pitchFamily="65" charset="-122"/>
                <a:ea typeface="方正中倩简体" pitchFamily="65" charset="-122"/>
              </a:rPr>
              <a:t>图书馆通道</a:t>
            </a:r>
          </a:p>
        </p:txBody>
      </p:sp>
      <p:sp>
        <p:nvSpPr>
          <p:cNvPr id="10" name="矩形 9"/>
          <p:cNvSpPr/>
          <p:nvPr/>
        </p:nvSpPr>
        <p:spPr>
          <a:xfrm>
            <a:off x="6268412" y="3468469"/>
            <a:ext cx="340542" cy="1566174"/>
          </a:xfrm>
          <a:prstGeom prst="rect">
            <a:avLst/>
          </a:prstGeom>
        </p:spPr>
        <p:txBody>
          <a:bodyPr vert="eaVert" wrap="square">
            <a:spAutoFit/>
          </a:bodyPr>
          <a:lstStyle/>
          <a:p>
            <a:r>
              <a:rPr lang="zh-CN" altLang="en-US" sz="1013" dirty="0">
                <a:latin typeface="方正中倩简体" pitchFamily="65" charset="-122"/>
                <a:ea typeface="方正中倩简体" pitchFamily="65" charset="-122"/>
              </a:rPr>
              <a:t>图书借阅</a:t>
            </a:r>
          </a:p>
        </p:txBody>
      </p:sp>
    </p:spTree>
    <p:extLst>
      <p:ext uri="{BB962C8B-B14F-4D97-AF65-F5344CB8AC3E}">
        <p14:creationId xmlns:p14="http://schemas.microsoft.com/office/powerpoint/2010/main" val="11684211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1605" y="327218"/>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一卡通应用</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pic>
        <p:nvPicPr>
          <p:cNvPr id="3" name="图片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5694" y="838357"/>
            <a:ext cx="3103306" cy="2068871"/>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14280" y="838357"/>
            <a:ext cx="2272499" cy="4022123"/>
          </a:xfrm>
          <a:prstGeom prst="rect">
            <a:avLst/>
          </a:prstGeom>
          <a:ln>
            <a:noFill/>
          </a:ln>
          <a:effectLst>
            <a:outerShdw blurRad="292100" dist="139700" dir="2700000" algn="tl" rotWithShape="0">
              <a:srgbClr val="333333">
                <a:alpha val="65000"/>
              </a:srgbClr>
            </a:outerShdw>
          </a:effectLst>
        </p:spPr>
      </p:pic>
      <p:sp>
        <p:nvSpPr>
          <p:cNvPr id="6" name="矩形 5"/>
          <p:cNvSpPr/>
          <p:nvPr/>
        </p:nvSpPr>
        <p:spPr>
          <a:xfrm>
            <a:off x="2903538" y="3441060"/>
            <a:ext cx="918102" cy="1183466"/>
          </a:xfrm>
          <a:prstGeom prst="rect">
            <a:avLst/>
          </a:prstGeom>
        </p:spPr>
        <p:txBody>
          <a:bodyPr wrap="square">
            <a:spAutoFit/>
          </a:bodyPr>
          <a:lstStyle/>
          <a:p>
            <a:r>
              <a:rPr lang="zh-CN" altLang="en-US" sz="1013" dirty="0">
                <a:latin typeface="方正中倩简体" pitchFamily="65" charset="-122"/>
                <a:ea typeface="方正中倩简体" pitchFamily="65" charset="-122"/>
              </a:rPr>
              <a:t>宿舍通道</a:t>
            </a:r>
            <a:endParaRPr lang="en-US" altLang="zh-CN" sz="1013" dirty="0">
              <a:latin typeface="方正中倩简体" pitchFamily="65" charset="-122"/>
              <a:ea typeface="方正中倩简体" pitchFamily="65" charset="-122"/>
            </a:endParaRPr>
          </a:p>
          <a:p>
            <a:endParaRPr lang="en-US" altLang="zh-CN" sz="1013" dirty="0" smtClean="0">
              <a:latin typeface="方正中倩简体" pitchFamily="65" charset="-122"/>
              <a:ea typeface="方正中倩简体" pitchFamily="65" charset="-122"/>
            </a:endParaRPr>
          </a:p>
          <a:p>
            <a:endParaRPr lang="en-US" altLang="zh-CN" sz="1013" dirty="0">
              <a:latin typeface="方正中倩简体" pitchFamily="65" charset="-122"/>
              <a:ea typeface="方正中倩简体" pitchFamily="65" charset="-122"/>
            </a:endParaRPr>
          </a:p>
          <a:p>
            <a:r>
              <a:rPr lang="zh-CN" altLang="en-US" sz="1013" dirty="0" smtClean="0">
                <a:latin typeface="方正中倩简体" pitchFamily="65" charset="-122"/>
                <a:ea typeface="方正中倩简体" pitchFamily="65" charset="-122"/>
              </a:rPr>
              <a:t>自助缴费</a:t>
            </a:r>
            <a:endParaRPr lang="en-US" altLang="zh-CN" sz="1013" dirty="0">
              <a:latin typeface="方正中倩简体" pitchFamily="65" charset="-122"/>
              <a:ea typeface="方正中倩简体" pitchFamily="65" charset="-122"/>
            </a:endParaRPr>
          </a:p>
          <a:p>
            <a:endParaRPr lang="en-US" altLang="zh-CN" sz="1013" dirty="0" smtClean="0">
              <a:latin typeface="方正中倩简体" pitchFamily="65" charset="-122"/>
              <a:ea typeface="方正中倩简体" pitchFamily="65" charset="-122"/>
            </a:endParaRPr>
          </a:p>
          <a:p>
            <a:endParaRPr lang="en-US" altLang="zh-CN" sz="1013" dirty="0">
              <a:latin typeface="方正中倩简体" pitchFamily="65" charset="-122"/>
              <a:ea typeface="方正中倩简体" pitchFamily="65" charset="-122"/>
            </a:endParaRPr>
          </a:p>
          <a:p>
            <a:r>
              <a:rPr lang="zh-CN" altLang="en-US" sz="1013" dirty="0">
                <a:latin typeface="方正中倩简体" pitchFamily="65" charset="-122"/>
                <a:ea typeface="方正中倩简体" pitchFamily="65" charset="-122"/>
              </a:rPr>
              <a:t>自助洗浴</a:t>
            </a:r>
          </a:p>
        </p:txBody>
      </p:sp>
      <p:sp>
        <p:nvSpPr>
          <p:cNvPr id="7" name="上箭头 6"/>
          <p:cNvSpPr/>
          <p:nvPr/>
        </p:nvSpPr>
        <p:spPr>
          <a:xfrm rot="20406397">
            <a:off x="3026070" y="2986039"/>
            <a:ext cx="270030" cy="46601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8" name="上箭头 7"/>
          <p:cNvSpPr/>
          <p:nvPr/>
        </p:nvSpPr>
        <p:spPr>
          <a:xfrm rot="16200000">
            <a:off x="2518327" y="3773042"/>
            <a:ext cx="270030" cy="46601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9" name="上箭头 8"/>
          <p:cNvSpPr/>
          <p:nvPr/>
        </p:nvSpPr>
        <p:spPr>
          <a:xfrm rot="5400000">
            <a:off x="3772209" y="4192025"/>
            <a:ext cx="270030" cy="46601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pic>
        <p:nvPicPr>
          <p:cNvPr id="10" name="图片 9"/>
          <p:cNvPicPr>
            <a:picLocks noChangeAspect="1"/>
          </p:cNvPicPr>
          <p:nvPr/>
        </p:nvPicPr>
        <p:blipFill rotWithShape="1">
          <a:blip r:embed="rId5" cstate="screen">
            <a:extLst>
              <a:ext uri="{28A0092B-C50C-407E-A947-70E740481C1C}">
                <a14:useLocalDpi xmlns:a14="http://schemas.microsoft.com/office/drawing/2010/main"/>
              </a:ext>
            </a:extLst>
          </a:blip>
          <a:srcRect b="35660"/>
          <a:stretch/>
        </p:blipFill>
        <p:spPr>
          <a:xfrm>
            <a:off x="325694" y="3018257"/>
            <a:ext cx="1929583" cy="18342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73581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数据挖掘项目实施目的</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grpSp>
        <p:nvGrpSpPr>
          <p:cNvPr id="3" name="组合 2"/>
          <p:cNvGrpSpPr/>
          <p:nvPr/>
        </p:nvGrpSpPr>
        <p:grpSpPr>
          <a:xfrm>
            <a:off x="339091" y="923066"/>
            <a:ext cx="3314700" cy="1083464"/>
            <a:chOff x="5505450" y="-1713548"/>
            <a:chExt cx="2528888" cy="5976722"/>
          </a:xfrm>
        </p:grpSpPr>
        <p:sp>
          <p:nvSpPr>
            <p:cNvPr id="4" name="圆角矩形 3"/>
            <p:cNvSpPr/>
            <p:nvPr/>
          </p:nvSpPr>
          <p:spPr>
            <a:xfrm>
              <a:off x="5505450" y="-1713548"/>
              <a:ext cx="2528888" cy="252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5" name="圆角矩形 4"/>
            <p:cNvSpPr/>
            <p:nvPr/>
          </p:nvSpPr>
          <p:spPr>
            <a:xfrm>
              <a:off x="5505450" y="4010974"/>
              <a:ext cx="2528888" cy="252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grpSp>
      <p:sp>
        <p:nvSpPr>
          <p:cNvPr id="6" name="文本框 26"/>
          <p:cNvSpPr txBox="1"/>
          <p:nvPr/>
        </p:nvSpPr>
        <p:spPr>
          <a:xfrm>
            <a:off x="568570" y="1034730"/>
            <a:ext cx="2855742" cy="830997"/>
          </a:xfrm>
          <a:prstGeom prst="rect">
            <a:avLst/>
          </a:prstGeom>
          <a:noFill/>
        </p:spPr>
        <p:txBody>
          <a:bodyPr wrap="square" rtlCol="0">
            <a:spAutoFit/>
          </a:bodyPr>
          <a:lstStyle/>
          <a:p>
            <a:pPr algn="ctr"/>
            <a:r>
              <a:rPr lang="zh-CN" altLang="en-US" sz="4800" spc="100" dirty="0" smtClean="0">
                <a:solidFill>
                  <a:srgbClr val="4D4047"/>
                </a:solidFill>
                <a:latin typeface="方正粗倩简体" panose="03000509000000000000" pitchFamily="65" charset="-122"/>
                <a:ea typeface="方正粗倩简体" panose="03000509000000000000" pitchFamily="65" charset="-122"/>
              </a:rPr>
              <a:t>需求推动</a:t>
            </a:r>
            <a:endParaRPr lang="en-US" altLang="zh-CN" sz="4800" spc="100" dirty="0">
              <a:solidFill>
                <a:srgbClr val="4D4047"/>
              </a:solidFill>
              <a:latin typeface="方正粗倩简体" panose="03000509000000000000" pitchFamily="65" charset="-122"/>
              <a:ea typeface="方正粗倩简体" panose="03000509000000000000" pitchFamily="65" charset="-122"/>
            </a:endParaRPr>
          </a:p>
        </p:txBody>
      </p:sp>
      <p:grpSp>
        <p:nvGrpSpPr>
          <p:cNvPr id="7" name="组合 6"/>
          <p:cNvGrpSpPr/>
          <p:nvPr/>
        </p:nvGrpSpPr>
        <p:grpSpPr>
          <a:xfrm>
            <a:off x="3818308" y="2239579"/>
            <a:ext cx="2092190" cy="2022051"/>
            <a:chOff x="3701808" y="3014906"/>
            <a:chExt cx="2357446" cy="2278414"/>
          </a:xfrm>
        </p:grpSpPr>
        <p:sp>
          <p:nvSpPr>
            <p:cNvPr id="8" name="Freeform 12"/>
            <p:cNvSpPr>
              <a:spLocks/>
            </p:cNvSpPr>
            <p:nvPr/>
          </p:nvSpPr>
          <p:spPr bwMode="auto">
            <a:xfrm>
              <a:off x="4963456" y="3752237"/>
              <a:ext cx="662929" cy="1388932"/>
            </a:xfrm>
            <a:custGeom>
              <a:avLst/>
              <a:gdLst>
                <a:gd name="T0" fmla="*/ 0 w 120"/>
                <a:gd name="T1" fmla="*/ 0 h 251"/>
                <a:gd name="T2" fmla="*/ 81 w 120"/>
                <a:gd name="T3" fmla="*/ 118 h 251"/>
                <a:gd name="T4" fmla="*/ 60 w 120"/>
                <a:gd name="T5" fmla="*/ 251 h 251"/>
                <a:gd name="T6" fmla="*/ 84 w 120"/>
                <a:gd name="T7" fmla="*/ 240 h 251"/>
                <a:gd name="T8" fmla="*/ 120 w 120"/>
                <a:gd name="T9" fmla="*/ 130 h 251"/>
                <a:gd name="T10" fmla="*/ 87 w 120"/>
                <a:gd name="T11" fmla="*/ 23 h 251"/>
                <a:gd name="T12" fmla="*/ 0 w 12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20" h="251">
                  <a:moveTo>
                    <a:pt x="0" y="0"/>
                  </a:moveTo>
                  <a:cubicBezTo>
                    <a:pt x="40" y="26"/>
                    <a:pt x="70" y="67"/>
                    <a:pt x="81" y="118"/>
                  </a:cubicBezTo>
                  <a:cubicBezTo>
                    <a:pt x="91" y="166"/>
                    <a:pt x="82" y="213"/>
                    <a:pt x="60" y="251"/>
                  </a:cubicBezTo>
                  <a:cubicBezTo>
                    <a:pt x="68" y="248"/>
                    <a:pt x="76" y="244"/>
                    <a:pt x="84" y="240"/>
                  </a:cubicBezTo>
                  <a:cubicBezTo>
                    <a:pt x="106" y="209"/>
                    <a:pt x="120" y="171"/>
                    <a:pt x="120" y="130"/>
                  </a:cubicBezTo>
                  <a:cubicBezTo>
                    <a:pt x="120" y="90"/>
                    <a:pt x="107" y="53"/>
                    <a:pt x="87" y="23"/>
                  </a:cubicBezTo>
                  <a:cubicBezTo>
                    <a:pt x="63" y="23"/>
                    <a:pt x="32" y="15"/>
                    <a:pt x="0" y="0"/>
                  </a:cubicBezTo>
                  <a:close/>
                </a:path>
              </a:pathLst>
            </a:cu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a:solidFill>
                  <a:schemeClr val="bg1"/>
                </a:solidFill>
                <a:latin typeface="微软雅黑" pitchFamily="34" charset="-122"/>
                <a:ea typeface="微软雅黑" pitchFamily="34" charset="-122"/>
              </a:endParaRPr>
            </a:p>
          </p:txBody>
        </p:sp>
        <p:sp>
          <p:nvSpPr>
            <p:cNvPr id="9" name="Freeform 10"/>
            <p:cNvSpPr>
              <a:spLocks/>
            </p:cNvSpPr>
            <p:nvPr/>
          </p:nvSpPr>
          <p:spPr bwMode="auto">
            <a:xfrm>
              <a:off x="5008867" y="3448449"/>
              <a:ext cx="1050387" cy="1692720"/>
            </a:xfrm>
            <a:custGeom>
              <a:avLst/>
              <a:gdLst>
                <a:gd name="T0" fmla="*/ 116 w 190"/>
                <a:gd name="T1" fmla="*/ 0 h 306"/>
                <a:gd name="T2" fmla="*/ 130 w 190"/>
                <a:gd name="T3" fmla="*/ 61 h 306"/>
                <a:gd name="T4" fmla="*/ 0 w 190"/>
                <a:gd name="T5" fmla="*/ 55 h 306"/>
                <a:gd name="T6" fmla="*/ 81 w 190"/>
                <a:gd name="T7" fmla="*/ 173 h 306"/>
                <a:gd name="T8" fmla="*/ 60 w 190"/>
                <a:gd name="T9" fmla="*/ 306 h 306"/>
                <a:gd name="T10" fmla="*/ 171 w 190"/>
                <a:gd name="T11" fmla="*/ 98 h 306"/>
                <a:gd name="T12" fmla="*/ 116 w 190"/>
                <a:gd name="T13" fmla="*/ 0 h 306"/>
              </a:gdLst>
              <a:ahLst/>
              <a:cxnLst>
                <a:cxn ang="0">
                  <a:pos x="T0" y="T1"/>
                </a:cxn>
                <a:cxn ang="0">
                  <a:pos x="T2" y="T3"/>
                </a:cxn>
                <a:cxn ang="0">
                  <a:pos x="T4" y="T5"/>
                </a:cxn>
                <a:cxn ang="0">
                  <a:pos x="T6" y="T7"/>
                </a:cxn>
                <a:cxn ang="0">
                  <a:pos x="T8" y="T9"/>
                </a:cxn>
                <a:cxn ang="0">
                  <a:pos x="T10" y="T11"/>
                </a:cxn>
                <a:cxn ang="0">
                  <a:pos x="T12" y="T13"/>
                </a:cxn>
              </a:cxnLst>
              <a:rect l="0" t="0" r="r" b="b"/>
              <a:pathLst>
                <a:path w="190" h="306">
                  <a:moveTo>
                    <a:pt x="116" y="0"/>
                  </a:moveTo>
                  <a:cubicBezTo>
                    <a:pt x="133" y="24"/>
                    <a:pt x="139" y="46"/>
                    <a:pt x="130" y="61"/>
                  </a:cubicBezTo>
                  <a:cubicBezTo>
                    <a:pt x="115" y="87"/>
                    <a:pt x="60" y="83"/>
                    <a:pt x="0" y="55"/>
                  </a:cubicBezTo>
                  <a:cubicBezTo>
                    <a:pt x="40" y="81"/>
                    <a:pt x="70" y="122"/>
                    <a:pt x="81" y="173"/>
                  </a:cubicBezTo>
                  <a:cubicBezTo>
                    <a:pt x="91" y="221"/>
                    <a:pt x="82" y="268"/>
                    <a:pt x="60" y="306"/>
                  </a:cubicBezTo>
                  <a:cubicBezTo>
                    <a:pt x="141" y="276"/>
                    <a:pt x="190" y="188"/>
                    <a:pt x="171" y="98"/>
                  </a:cubicBezTo>
                  <a:cubicBezTo>
                    <a:pt x="162" y="59"/>
                    <a:pt x="143" y="25"/>
                    <a:pt x="116" y="0"/>
                  </a:cubicBezTo>
                  <a:close/>
                </a:path>
              </a:pathLst>
            </a:custGeom>
            <a:solidFill>
              <a:schemeClr val="bg1">
                <a:lumMod val="6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a:solidFill>
                  <a:schemeClr val="bg1"/>
                </a:solidFill>
                <a:latin typeface="微软雅黑" pitchFamily="34" charset="-122"/>
                <a:ea typeface="微软雅黑" pitchFamily="34" charset="-122"/>
              </a:endParaRPr>
            </a:p>
          </p:txBody>
        </p:sp>
        <p:sp>
          <p:nvSpPr>
            <p:cNvPr id="10" name="Freeform 14"/>
            <p:cNvSpPr>
              <a:spLocks/>
            </p:cNvSpPr>
            <p:nvPr/>
          </p:nvSpPr>
          <p:spPr bwMode="auto">
            <a:xfrm>
              <a:off x="3701808" y="4114209"/>
              <a:ext cx="1449432" cy="1179111"/>
            </a:xfrm>
            <a:custGeom>
              <a:avLst/>
              <a:gdLst>
                <a:gd name="T0" fmla="*/ 252 w 262"/>
                <a:gd name="T1" fmla="*/ 202 h 213"/>
                <a:gd name="T2" fmla="*/ 192 w 262"/>
                <a:gd name="T3" fmla="*/ 183 h 213"/>
                <a:gd name="T4" fmla="*/ 262 w 262"/>
                <a:gd name="T5" fmla="*/ 74 h 213"/>
                <a:gd name="T6" fmla="*/ 119 w 262"/>
                <a:gd name="T7" fmla="*/ 85 h 213"/>
                <a:gd name="T8" fmla="*/ 15 w 262"/>
                <a:gd name="T9" fmla="*/ 0 h 213"/>
                <a:gd name="T10" fmla="*/ 140 w 262"/>
                <a:gd name="T11" fmla="*/ 200 h 213"/>
                <a:gd name="T12" fmla="*/ 252 w 262"/>
                <a:gd name="T13" fmla="*/ 202 h 213"/>
              </a:gdLst>
              <a:ahLst/>
              <a:cxnLst>
                <a:cxn ang="0">
                  <a:pos x="T0" y="T1"/>
                </a:cxn>
                <a:cxn ang="0">
                  <a:pos x="T2" y="T3"/>
                </a:cxn>
                <a:cxn ang="0">
                  <a:pos x="T4" y="T5"/>
                </a:cxn>
                <a:cxn ang="0">
                  <a:pos x="T6" y="T7"/>
                </a:cxn>
                <a:cxn ang="0">
                  <a:pos x="T8" y="T9"/>
                </a:cxn>
                <a:cxn ang="0">
                  <a:pos x="T10" y="T11"/>
                </a:cxn>
                <a:cxn ang="0">
                  <a:pos x="T12" y="T13"/>
                </a:cxn>
              </a:cxnLst>
              <a:rect l="0" t="0" r="r" b="b"/>
              <a:pathLst>
                <a:path w="262" h="213">
                  <a:moveTo>
                    <a:pt x="252" y="202"/>
                  </a:moveTo>
                  <a:cubicBezTo>
                    <a:pt x="222" y="205"/>
                    <a:pt x="200" y="199"/>
                    <a:pt x="192" y="183"/>
                  </a:cubicBezTo>
                  <a:cubicBezTo>
                    <a:pt x="177" y="157"/>
                    <a:pt x="208" y="112"/>
                    <a:pt x="262" y="74"/>
                  </a:cubicBezTo>
                  <a:cubicBezTo>
                    <a:pt x="220" y="96"/>
                    <a:pt x="168" y="101"/>
                    <a:pt x="119" y="85"/>
                  </a:cubicBezTo>
                  <a:cubicBezTo>
                    <a:pt x="73" y="70"/>
                    <a:pt x="36" y="39"/>
                    <a:pt x="15" y="0"/>
                  </a:cubicBezTo>
                  <a:cubicBezTo>
                    <a:pt x="0" y="86"/>
                    <a:pt x="52" y="172"/>
                    <a:pt x="140" y="200"/>
                  </a:cubicBezTo>
                  <a:cubicBezTo>
                    <a:pt x="178" y="213"/>
                    <a:pt x="216" y="212"/>
                    <a:pt x="252" y="202"/>
                  </a:cubicBezTo>
                  <a:close/>
                </a:path>
              </a:pathLst>
            </a:cu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a:solidFill>
                  <a:schemeClr val="bg1"/>
                </a:solidFill>
                <a:latin typeface="微软雅黑" pitchFamily="34" charset="-122"/>
                <a:ea typeface="微软雅黑" pitchFamily="34" charset="-122"/>
              </a:endParaRPr>
            </a:p>
          </p:txBody>
        </p:sp>
        <p:sp>
          <p:nvSpPr>
            <p:cNvPr id="11" name="Freeform 16"/>
            <p:cNvSpPr>
              <a:spLocks/>
            </p:cNvSpPr>
            <p:nvPr/>
          </p:nvSpPr>
          <p:spPr bwMode="auto">
            <a:xfrm>
              <a:off x="3786251" y="4064779"/>
              <a:ext cx="1382495" cy="774918"/>
            </a:xfrm>
            <a:custGeom>
              <a:avLst/>
              <a:gdLst>
                <a:gd name="T0" fmla="*/ 250 w 250"/>
                <a:gd name="T1" fmla="*/ 74 h 140"/>
                <a:gd name="T2" fmla="*/ 107 w 250"/>
                <a:gd name="T3" fmla="*/ 85 h 140"/>
                <a:gd name="T4" fmla="*/ 3 w 250"/>
                <a:gd name="T5" fmla="*/ 0 h 140"/>
                <a:gd name="T6" fmla="*/ 0 w 250"/>
                <a:gd name="T7" fmla="*/ 26 h 140"/>
                <a:gd name="T8" fmla="*/ 78 w 250"/>
                <a:gd name="T9" fmla="*/ 113 h 140"/>
                <a:gd name="T10" fmla="*/ 186 w 250"/>
                <a:gd name="T11" fmla="*/ 137 h 140"/>
                <a:gd name="T12" fmla="*/ 250 w 250"/>
                <a:gd name="T13" fmla="*/ 74 h 140"/>
              </a:gdLst>
              <a:ahLst/>
              <a:cxnLst>
                <a:cxn ang="0">
                  <a:pos x="T0" y="T1"/>
                </a:cxn>
                <a:cxn ang="0">
                  <a:pos x="T2" y="T3"/>
                </a:cxn>
                <a:cxn ang="0">
                  <a:pos x="T4" y="T5"/>
                </a:cxn>
                <a:cxn ang="0">
                  <a:pos x="T6" y="T7"/>
                </a:cxn>
                <a:cxn ang="0">
                  <a:pos x="T8" y="T9"/>
                </a:cxn>
                <a:cxn ang="0">
                  <a:pos x="T10" y="T11"/>
                </a:cxn>
                <a:cxn ang="0">
                  <a:pos x="T12" y="T13"/>
                </a:cxn>
              </a:cxnLst>
              <a:rect l="0" t="0" r="r" b="b"/>
              <a:pathLst>
                <a:path w="250" h="140">
                  <a:moveTo>
                    <a:pt x="250" y="74"/>
                  </a:moveTo>
                  <a:cubicBezTo>
                    <a:pt x="208" y="96"/>
                    <a:pt x="156" y="101"/>
                    <a:pt x="107" y="85"/>
                  </a:cubicBezTo>
                  <a:cubicBezTo>
                    <a:pt x="61" y="70"/>
                    <a:pt x="24" y="39"/>
                    <a:pt x="3" y="0"/>
                  </a:cubicBezTo>
                  <a:cubicBezTo>
                    <a:pt x="1" y="9"/>
                    <a:pt x="0" y="18"/>
                    <a:pt x="0" y="26"/>
                  </a:cubicBezTo>
                  <a:cubicBezTo>
                    <a:pt x="16" y="61"/>
                    <a:pt x="42" y="92"/>
                    <a:pt x="78" y="113"/>
                  </a:cubicBezTo>
                  <a:cubicBezTo>
                    <a:pt x="112" y="133"/>
                    <a:pt x="150" y="140"/>
                    <a:pt x="186" y="137"/>
                  </a:cubicBezTo>
                  <a:cubicBezTo>
                    <a:pt x="199" y="117"/>
                    <a:pt x="221" y="94"/>
                    <a:pt x="250" y="74"/>
                  </a:cubicBezTo>
                  <a:close/>
                </a:path>
              </a:pathLst>
            </a:custGeom>
            <a:solidFill>
              <a:schemeClr val="bg1">
                <a:lumMod val="6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a:solidFill>
                  <a:schemeClr val="bg1"/>
                </a:solidFill>
                <a:latin typeface="微软雅黑" pitchFamily="34" charset="-122"/>
                <a:ea typeface="微软雅黑" pitchFamily="34" charset="-122"/>
              </a:endParaRPr>
            </a:p>
          </p:txBody>
        </p:sp>
        <p:sp>
          <p:nvSpPr>
            <p:cNvPr id="12" name="Freeform 6"/>
            <p:cNvSpPr>
              <a:spLocks/>
            </p:cNvSpPr>
            <p:nvPr/>
          </p:nvSpPr>
          <p:spPr bwMode="auto">
            <a:xfrm>
              <a:off x="3834008" y="3014906"/>
              <a:ext cx="1620635" cy="1284665"/>
            </a:xfrm>
            <a:custGeom>
              <a:avLst/>
              <a:gdLst>
                <a:gd name="T0" fmla="*/ 0 w 293"/>
                <a:gd name="T1" fmla="*/ 159 h 232"/>
                <a:gd name="T2" fmla="*/ 46 w 293"/>
                <a:gd name="T3" fmla="*/ 116 h 232"/>
                <a:gd name="T4" fmla="*/ 106 w 293"/>
                <a:gd name="T5" fmla="*/ 232 h 232"/>
                <a:gd name="T6" fmla="*/ 167 w 293"/>
                <a:gd name="T7" fmla="*/ 103 h 232"/>
                <a:gd name="T8" fmla="*/ 293 w 293"/>
                <a:gd name="T9" fmla="*/ 55 h 232"/>
                <a:gd name="T10" fmla="*/ 57 w 293"/>
                <a:gd name="T11" fmla="*/ 63 h 232"/>
                <a:gd name="T12" fmla="*/ 0 w 293"/>
                <a:gd name="T13" fmla="*/ 159 h 232"/>
              </a:gdLst>
              <a:ahLst/>
              <a:cxnLst>
                <a:cxn ang="0">
                  <a:pos x="T0" y="T1"/>
                </a:cxn>
                <a:cxn ang="0">
                  <a:pos x="T2" y="T3"/>
                </a:cxn>
                <a:cxn ang="0">
                  <a:pos x="T4" y="T5"/>
                </a:cxn>
                <a:cxn ang="0">
                  <a:pos x="T6" y="T7"/>
                </a:cxn>
                <a:cxn ang="0">
                  <a:pos x="T8" y="T9"/>
                </a:cxn>
                <a:cxn ang="0">
                  <a:pos x="T10" y="T11"/>
                </a:cxn>
                <a:cxn ang="0">
                  <a:pos x="T12" y="T13"/>
                </a:cxn>
              </a:cxnLst>
              <a:rect l="0" t="0" r="r" b="b"/>
              <a:pathLst>
                <a:path w="293" h="232">
                  <a:moveTo>
                    <a:pt x="0" y="159"/>
                  </a:moveTo>
                  <a:cubicBezTo>
                    <a:pt x="12" y="132"/>
                    <a:pt x="28" y="116"/>
                    <a:pt x="46" y="116"/>
                  </a:cubicBezTo>
                  <a:cubicBezTo>
                    <a:pt x="76" y="117"/>
                    <a:pt x="100" y="166"/>
                    <a:pt x="106" y="232"/>
                  </a:cubicBezTo>
                  <a:cubicBezTo>
                    <a:pt x="108" y="185"/>
                    <a:pt x="129" y="137"/>
                    <a:pt x="167" y="103"/>
                  </a:cubicBezTo>
                  <a:cubicBezTo>
                    <a:pt x="204" y="70"/>
                    <a:pt x="249" y="54"/>
                    <a:pt x="293" y="55"/>
                  </a:cubicBezTo>
                  <a:cubicBezTo>
                    <a:pt x="226" y="0"/>
                    <a:pt x="126" y="2"/>
                    <a:pt x="57" y="63"/>
                  </a:cubicBezTo>
                  <a:cubicBezTo>
                    <a:pt x="28" y="90"/>
                    <a:pt x="8" y="123"/>
                    <a:pt x="0" y="159"/>
                  </a:cubicBezTo>
                  <a:close/>
                </a:path>
              </a:pathLst>
            </a:cu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a:solidFill>
                  <a:schemeClr val="bg1"/>
                </a:solidFill>
                <a:latin typeface="微软雅黑" pitchFamily="34" charset="-122"/>
                <a:ea typeface="微软雅黑" pitchFamily="34" charset="-122"/>
              </a:endParaRPr>
            </a:p>
          </p:txBody>
        </p:sp>
        <p:sp>
          <p:nvSpPr>
            <p:cNvPr id="13" name="Freeform 8"/>
            <p:cNvSpPr>
              <a:spLocks/>
            </p:cNvSpPr>
            <p:nvPr/>
          </p:nvSpPr>
          <p:spPr bwMode="auto">
            <a:xfrm>
              <a:off x="4309128" y="3241202"/>
              <a:ext cx="1166239" cy="1090292"/>
            </a:xfrm>
            <a:custGeom>
              <a:avLst/>
              <a:gdLst>
                <a:gd name="T0" fmla="*/ 24 w 211"/>
                <a:gd name="T1" fmla="*/ 197 h 197"/>
                <a:gd name="T2" fmla="*/ 85 w 211"/>
                <a:gd name="T3" fmla="*/ 68 h 197"/>
                <a:gd name="T4" fmla="*/ 211 w 211"/>
                <a:gd name="T5" fmla="*/ 20 h 197"/>
                <a:gd name="T6" fmla="*/ 190 w 211"/>
                <a:gd name="T7" fmla="*/ 5 h 197"/>
                <a:gd name="T8" fmla="*/ 76 w 211"/>
                <a:gd name="T9" fmla="*/ 29 h 197"/>
                <a:gd name="T10" fmla="*/ 0 w 211"/>
                <a:gd name="T11" fmla="*/ 110 h 197"/>
                <a:gd name="T12" fmla="*/ 24 w 211"/>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211" h="197">
                  <a:moveTo>
                    <a:pt x="24" y="197"/>
                  </a:moveTo>
                  <a:cubicBezTo>
                    <a:pt x="26" y="150"/>
                    <a:pt x="47" y="102"/>
                    <a:pt x="85" y="68"/>
                  </a:cubicBezTo>
                  <a:cubicBezTo>
                    <a:pt x="122" y="35"/>
                    <a:pt x="167" y="19"/>
                    <a:pt x="211" y="20"/>
                  </a:cubicBezTo>
                  <a:cubicBezTo>
                    <a:pt x="204" y="14"/>
                    <a:pt x="197" y="9"/>
                    <a:pt x="190" y="5"/>
                  </a:cubicBezTo>
                  <a:cubicBezTo>
                    <a:pt x="152" y="0"/>
                    <a:pt x="112" y="8"/>
                    <a:pt x="76" y="29"/>
                  </a:cubicBezTo>
                  <a:cubicBezTo>
                    <a:pt x="42" y="48"/>
                    <a:pt x="16" y="77"/>
                    <a:pt x="0" y="110"/>
                  </a:cubicBezTo>
                  <a:cubicBezTo>
                    <a:pt x="12" y="131"/>
                    <a:pt x="21" y="162"/>
                    <a:pt x="24" y="197"/>
                  </a:cubicBezTo>
                  <a:close/>
                </a:path>
              </a:pathLst>
            </a:custGeom>
            <a:solidFill>
              <a:schemeClr val="bg1">
                <a:lumMod val="6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a:solidFill>
                  <a:schemeClr val="bg1"/>
                </a:solidFill>
                <a:latin typeface="微软雅黑" pitchFamily="34" charset="-122"/>
                <a:ea typeface="微软雅黑" pitchFamily="34" charset="-122"/>
              </a:endParaRPr>
            </a:p>
          </p:txBody>
        </p:sp>
        <p:sp>
          <p:nvSpPr>
            <p:cNvPr id="14" name="Freeform 6"/>
            <p:cNvSpPr>
              <a:spLocks/>
            </p:cNvSpPr>
            <p:nvPr/>
          </p:nvSpPr>
          <p:spPr bwMode="auto">
            <a:xfrm>
              <a:off x="3844435" y="3021085"/>
              <a:ext cx="1620635" cy="1284665"/>
            </a:xfrm>
            <a:custGeom>
              <a:avLst/>
              <a:gdLst>
                <a:gd name="T0" fmla="*/ 0 w 293"/>
                <a:gd name="T1" fmla="*/ 159 h 232"/>
                <a:gd name="T2" fmla="*/ 46 w 293"/>
                <a:gd name="T3" fmla="*/ 116 h 232"/>
                <a:gd name="T4" fmla="*/ 106 w 293"/>
                <a:gd name="T5" fmla="*/ 232 h 232"/>
                <a:gd name="T6" fmla="*/ 167 w 293"/>
                <a:gd name="T7" fmla="*/ 103 h 232"/>
                <a:gd name="T8" fmla="*/ 293 w 293"/>
                <a:gd name="T9" fmla="*/ 55 h 232"/>
                <a:gd name="T10" fmla="*/ 57 w 293"/>
                <a:gd name="T11" fmla="*/ 63 h 232"/>
                <a:gd name="T12" fmla="*/ 0 w 293"/>
                <a:gd name="T13" fmla="*/ 159 h 232"/>
              </a:gdLst>
              <a:ahLst/>
              <a:cxnLst>
                <a:cxn ang="0">
                  <a:pos x="T0" y="T1"/>
                </a:cxn>
                <a:cxn ang="0">
                  <a:pos x="T2" y="T3"/>
                </a:cxn>
                <a:cxn ang="0">
                  <a:pos x="T4" y="T5"/>
                </a:cxn>
                <a:cxn ang="0">
                  <a:pos x="T6" y="T7"/>
                </a:cxn>
                <a:cxn ang="0">
                  <a:pos x="T8" y="T9"/>
                </a:cxn>
                <a:cxn ang="0">
                  <a:pos x="T10" y="T11"/>
                </a:cxn>
                <a:cxn ang="0">
                  <a:pos x="T12" y="T13"/>
                </a:cxn>
              </a:cxnLst>
              <a:rect l="0" t="0" r="r" b="b"/>
              <a:pathLst>
                <a:path w="293" h="232">
                  <a:moveTo>
                    <a:pt x="0" y="159"/>
                  </a:moveTo>
                  <a:cubicBezTo>
                    <a:pt x="12" y="132"/>
                    <a:pt x="28" y="116"/>
                    <a:pt x="46" y="116"/>
                  </a:cubicBezTo>
                  <a:cubicBezTo>
                    <a:pt x="76" y="117"/>
                    <a:pt x="100" y="166"/>
                    <a:pt x="106" y="232"/>
                  </a:cubicBezTo>
                  <a:cubicBezTo>
                    <a:pt x="108" y="185"/>
                    <a:pt x="129" y="137"/>
                    <a:pt x="167" y="103"/>
                  </a:cubicBezTo>
                  <a:cubicBezTo>
                    <a:pt x="204" y="70"/>
                    <a:pt x="249" y="54"/>
                    <a:pt x="293" y="55"/>
                  </a:cubicBezTo>
                  <a:cubicBezTo>
                    <a:pt x="226" y="0"/>
                    <a:pt x="126" y="2"/>
                    <a:pt x="57" y="63"/>
                  </a:cubicBezTo>
                  <a:cubicBezTo>
                    <a:pt x="28" y="90"/>
                    <a:pt x="8" y="123"/>
                    <a:pt x="0" y="159"/>
                  </a:cubicBezTo>
                  <a:close/>
                </a:path>
              </a:pathLst>
            </a:custGeom>
            <a:gradFill flip="none" rotWithShape="1">
              <a:gsLst>
                <a:gs pos="0">
                  <a:srgbClr val="22548B"/>
                </a:gs>
                <a:gs pos="55000">
                  <a:srgbClr val="3B72AB"/>
                </a:gs>
                <a:gs pos="100000">
                  <a:srgbClr val="22548B"/>
                </a:gs>
              </a:gsLst>
              <a:path path="circle">
                <a:fillToRect l="100000" t="100000"/>
              </a:path>
              <a:tileRect r="-100000" b="-10000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 name="Freeform 7"/>
            <p:cNvSpPr>
              <a:spLocks/>
            </p:cNvSpPr>
            <p:nvPr/>
          </p:nvSpPr>
          <p:spPr bwMode="auto">
            <a:xfrm>
              <a:off x="3844435" y="3304278"/>
              <a:ext cx="1155941" cy="1001472"/>
            </a:xfrm>
            <a:custGeom>
              <a:avLst/>
              <a:gdLst>
                <a:gd name="T0" fmla="*/ 22 w 209"/>
                <a:gd name="T1" fmla="*/ 60 h 181"/>
                <a:gd name="T2" fmla="*/ 16 w 209"/>
                <a:gd name="T3" fmla="*/ 66 h 181"/>
                <a:gd name="T4" fmla="*/ 0 w 209"/>
                <a:gd name="T5" fmla="*/ 108 h 181"/>
                <a:gd name="T6" fmla="*/ 46 w 209"/>
                <a:gd name="T7" fmla="*/ 65 h 181"/>
                <a:gd name="T8" fmla="*/ 106 w 209"/>
                <a:gd name="T9" fmla="*/ 181 h 181"/>
                <a:gd name="T10" fmla="*/ 167 w 209"/>
                <a:gd name="T11" fmla="*/ 52 h 181"/>
                <a:gd name="T12" fmla="*/ 209 w 209"/>
                <a:gd name="T13" fmla="*/ 23 h 181"/>
                <a:gd name="T14" fmla="*/ 22 w 209"/>
                <a:gd name="T15" fmla="*/ 60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181">
                  <a:moveTo>
                    <a:pt x="22" y="60"/>
                  </a:moveTo>
                  <a:cubicBezTo>
                    <a:pt x="20" y="62"/>
                    <a:pt x="18" y="64"/>
                    <a:pt x="16" y="66"/>
                  </a:cubicBezTo>
                  <a:cubicBezTo>
                    <a:pt x="9" y="80"/>
                    <a:pt x="3" y="94"/>
                    <a:pt x="0" y="108"/>
                  </a:cubicBezTo>
                  <a:cubicBezTo>
                    <a:pt x="12" y="81"/>
                    <a:pt x="28" y="65"/>
                    <a:pt x="46" y="65"/>
                  </a:cubicBezTo>
                  <a:cubicBezTo>
                    <a:pt x="76" y="66"/>
                    <a:pt x="100" y="115"/>
                    <a:pt x="106" y="181"/>
                  </a:cubicBezTo>
                  <a:cubicBezTo>
                    <a:pt x="108" y="134"/>
                    <a:pt x="129" y="86"/>
                    <a:pt x="167" y="52"/>
                  </a:cubicBezTo>
                  <a:cubicBezTo>
                    <a:pt x="180" y="40"/>
                    <a:pt x="195" y="30"/>
                    <a:pt x="209" y="23"/>
                  </a:cubicBezTo>
                  <a:cubicBezTo>
                    <a:pt x="148" y="0"/>
                    <a:pt x="75" y="12"/>
                    <a:pt x="22" y="60"/>
                  </a:cubicBezTo>
                  <a:close/>
                </a:path>
              </a:pathLst>
            </a:custGeom>
            <a:gradFill flip="none" rotWithShape="1">
              <a:gsLst>
                <a:gs pos="0">
                  <a:srgbClr val="22548B"/>
                </a:gs>
                <a:gs pos="55000">
                  <a:schemeClr val="tx2">
                    <a:lumMod val="60000"/>
                    <a:lumOff val="40000"/>
                  </a:schemeClr>
                </a:gs>
                <a:gs pos="100000">
                  <a:srgbClr val="22548B"/>
                </a:gs>
              </a:gsLst>
              <a:path path="circle">
                <a:fillToRect l="100000" t="100000"/>
              </a:path>
              <a:tileRect r="-100000" b="-10000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6" name="Freeform 8"/>
            <p:cNvSpPr>
              <a:spLocks/>
            </p:cNvSpPr>
            <p:nvPr/>
          </p:nvSpPr>
          <p:spPr bwMode="auto">
            <a:xfrm>
              <a:off x="4298830" y="3215458"/>
              <a:ext cx="1166239" cy="1090292"/>
            </a:xfrm>
            <a:custGeom>
              <a:avLst/>
              <a:gdLst>
                <a:gd name="T0" fmla="*/ 24 w 211"/>
                <a:gd name="T1" fmla="*/ 197 h 197"/>
                <a:gd name="T2" fmla="*/ 85 w 211"/>
                <a:gd name="T3" fmla="*/ 68 h 197"/>
                <a:gd name="T4" fmla="*/ 211 w 211"/>
                <a:gd name="T5" fmla="*/ 20 h 197"/>
                <a:gd name="T6" fmla="*/ 190 w 211"/>
                <a:gd name="T7" fmla="*/ 5 h 197"/>
                <a:gd name="T8" fmla="*/ 76 w 211"/>
                <a:gd name="T9" fmla="*/ 29 h 197"/>
                <a:gd name="T10" fmla="*/ 0 w 211"/>
                <a:gd name="T11" fmla="*/ 110 h 197"/>
                <a:gd name="T12" fmla="*/ 24 w 211"/>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211" h="197">
                  <a:moveTo>
                    <a:pt x="24" y="197"/>
                  </a:moveTo>
                  <a:cubicBezTo>
                    <a:pt x="26" y="150"/>
                    <a:pt x="47" y="102"/>
                    <a:pt x="85" y="68"/>
                  </a:cubicBezTo>
                  <a:cubicBezTo>
                    <a:pt x="122" y="35"/>
                    <a:pt x="167" y="19"/>
                    <a:pt x="211" y="20"/>
                  </a:cubicBezTo>
                  <a:cubicBezTo>
                    <a:pt x="204" y="14"/>
                    <a:pt x="197" y="9"/>
                    <a:pt x="190" y="5"/>
                  </a:cubicBezTo>
                  <a:cubicBezTo>
                    <a:pt x="152" y="0"/>
                    <a:pt x="112" y="8"/>
                    <a:pt x="76" y="29"/>
                  </a:cubicBezTo>
                  <a:cubicBezTo>
                    <a:pt x="42" y="48"/>
                    <a:pt x="16" y="77"/>
                    <a:pt x="0" y="110"/>
                  </a:cubicBezTo>
                  <a:cubicBezTo>
                    <a:pt x="12" y="131"/>
                    <a:pt x="21" y="162"/>
                    <a:pt x="24" y="197"/>
                  </a:cubicBezTo>
                  <a:close/>
                </a:path>
              </a:pathLst>
            </a:custGeom>
            <a:gradFill flip="none" rotWithShape="1">
              <a:gsLst>
                <a:gs pos="0">
                  <a:srgbClr val="22548B"/>
                </a:gs>
                <a:gs pos="40000">
                  <a:srgbClr val="3B72AB"/>
                </a:gs>
                <a:gs pos="100000">
                  <a:srgbClr val="22548B"/>
                </a:gs>
              </a:gsLst>
              <a:path path="circle">
                <a:fillToRect l="100000" t="100000"/>
              </a:path>
              <a:tileRect r="-100000" b="-10000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7" name="Freeform 9"/>
            <p:cNvSpPr>
              <a:spLocks/>
            </p:cNvSpPr>
            <p:nvPr/>
          </p:nvSpPr>
          <p:spPr bwMode="auto">
            <a:xfrm>
              <a:off x="4298830" y="3369927"/>
              <a:ext cx="701546" cy="935823"/>
            </a:xfrm>
            <a:custGeom>
              <a:avLst/>
              <a:gdLst>
                <a:gd name="T0" fmla="*/ 0 w 127"/>
                <a:gd name="T1" fmla="*/ 82 h 169"/>
                <a:gd name="T2" fmla="*/ 24 w 127"/>
                <a:gd name="T3" fmla="*/ 169 h 169"/>
                <a:gd name="T4" fmla="*/ 85 w 127"/>
                <a:gd name="T5" fmla="*/ 40 h 169"/>
                <a:gd name="T6" fmla="*/ 127 w 127"/>
                <a:gd name="T7" fmla="*/ 11 h 169"/>
                <a:gd name="T8" fmla="*/ 77 w 127"/>
                <a:gd name="T9" fmla="*/ 0 h 169"/>
                <a:gd name="T10" fmla="*/ 76 w 127"/>
                <a:gd name="T11" fmla="*/ 1 h 169"/>
                <a:gd name="T12" fmla="*/ 0 w 127"/>
                <a:gd name="T13" fmla="*/ 82 h 169"/>
              </a:gdLst>
              <a:ahLst/>
              <a:cxnLst>
                <a:cxn ang="0">
                  <a:pos x="T0" y="T1"/>
                </a:cxn>
                <a:cxn ang="0">
                  <a:pos x="T2" y="T3"/>
                </a:cxn>
                <a:cxn ang="0">
                  <a:pos x="T4" y="T5"/>
                </a:cxn>
                <a:cxn ang="0">
                  <a:pos x="T6" y="T7"/>
                </a:cxn>
                <a:cxn ang="0">
                  <a:pos x="T8" y="T9"/>
                </a:cxn>
                <a:cxn ang="0">
                  <a:pos x="T10" y="T11"/>
                </a:cxn>
                <a:cxn ang="0">
                  <a:pos x="T12" y="T13"/>
                </a:cxn>
              </a:cxnLst>
              <a:rect l="0" t="0" r="r" b="b"/>
              <a:pathLst>
                <a:path w="127" h="169">
                  <a:moveTo>
                    <a:pt x="0" y="82"/>
                  </a:moveTo>
                  <a:cubicBezTo>
                    <a:pt x="12" y="103"/>
                    <a:pt x="21" y="134"/>
                    <a:pt x="24" y="169"/>
                  </a:cubicBezTo>
                  <a:cubicBezTo>
                    <a:pt x="26" y="122"/>
                    <a:pt x="47" y="74"/>
                    <a:pt x="85" y="40"/>
                  </a:cubicBezTo>
                  <a:cubicBezTo>
                    <a:pt x="98" y="28"/>
                    <a:pt x="113" y="18"/>
                    <a:pt x="127" y="11"/>
                  </a:cubicBezTo>
                  <a:cubicBezTo>
                    <a:pt x="111" y="5"/>
                    <a:pt x="94" y="1"/>
                    <a:pt x="77" y="0"/>
                  </a:cubicBezTo>
                  <a:cubicBezTo>
                    <a:pt x="76" y="0"/>
                    <a:pt x="76" y="0"/>
                    <a:pt x="76" y="1"/>
                  </a:cubicBezTo>
                  <a:cubicBezTo>
                    <a:pt x="42" y="20"/>
                    <a:pt x="16" y="49"/>
                    <a:pt x="0" y="82"/>
                  </a:cubicBezTo>
                  <a:close/>
                </a:path>
              </a:pathLst>
            </a:custGeom>
            <a:gradFill flip="none" rotWithShape="1">
              <a:gsLst>
                <a:gs pos="0">
                  <a:srgbClr val="22548B"/>
                </a:gs>
                <a:gs pos="55000">
                  <a:schemeClr val="tx2">
                    <a:lumMod val="40000"/>
                    <a:lumOff val="60000"/>
                  </a:schemeClr>
                </a:gs>
                <a:gs pos="100000">
                  <a:srgbClr val="22548B"/>
                </a:gs>
              </a:gsLst>
              <a:path path="circle">
                <a:fillToRect l="100000" t="100000"/>
              </a:path>
              <a:tileRect r="-100000" b="-10000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8" name="Freeform 10"/>
            <p:cNvSpPr>
              <a:spLocks/>
            </p:cNvSpPr>
            <p:nvPr/>
          </p:nvSpPr>
          <p:spPr bwMode="auto">
            <a:xfrm>
              <a:off x="4983641" y="3448449"/>
              <a:ext cx="1050387" cy="1692720"/>
            </a:xfrm>
            <a:custGeom>
              <a:avLst/>
              <a:gdLst>
                <a:gd name="T0" fmla="*/ 116 w 190"/>
                <a:gd name="T1" fmla="*/ 0 h 306"/>
                <a:gd name="T2" fmla="*/ 130 w 190"/>
                <a:gd name="T3" fmla="*/ 61 h 306"/>
                <a:gd name="T4" fmla="*/ 0 w 190"/>
                <a:gd name="T5" fmla="*/ 55 h 306"/>
                <a:gd name="T6" fmla="*/ 81 w 190"/>
                <a:gd name="T7" fmla="*/ 173 h 306"/>
                <a:gd name="T8" fmla="*/ 60 w 190"/>
                <a:gd name="T9" fmla="*/ 306 h 306"/>
                <a:gd name="T10" fmla="*/ 171 w 190"/>
                <a:gd name="T11" fmla="*/ 98 h 306"/>
                <a:gd name="T12" fmla="*/ 116 w 190"/>
                <a:gd name="T13" fmla="*/ 0 h 306"/>
              </a:gdLst>
              <a:ahLst/>
              <a:cxnLst>
                <a:cxn ang="0">
                  <a:pos x="T0" y="T1"/>
                </a:cxn>
                <a:cxn ang="0">
                  <a:pos x="T2" y="T3"/>
                </a:cxn>
                <a:cxn ang="0">
                  <a:pos x="T4" y="T5"/>
                </a:cxn>
                <a:cxn ang="0">
                  <a:pos x="T6" y="T7"/>
                </a:cxn>
                <a:cxn ang="0">
                  <a:pos x="T8" y="T9"/>
                </a:cxn>
                <a:cxn ang="0">
                  <a:pos x="T10" y="T11"/>
                </a:cxn>
                <a:cxn ang="0">
                  <a:pos x="T12" y="T13"/>
                </a:cxn>
              </a:cxnLst>
              <a:rect l="0" t="0" r="r" b="b"/>
              <a:pathLst>
                <a:path w="190" h="306">
                  <a:moveTo>
                    <a:pt x="116" y="0"/>
                  </a:moveTo>
                  <a:cubicBezTo>
                    <a:pt x="133" y="24"/>
                    <a:pt x="139" y="46"/>
                    <a:pt x="130" y="61"/>
                  </a:cubicBezTo>
                  <a:cubicBezTo>
                    <a:pt x="115" y="87"/>
                    <a:pt x="60" y="83"/>
                    <a:pt x="0" y="55"/>
                  </a:cubicBezTo>
                  <a:cubicBezTo>
                    <a:pt x="40" y="81"/>
                    <a:pt x="70" y="122"/>
                    <a:pt x="81" y="173"/>
                  </a:cubicBezTo>
                  <a:cubicBezTo>
                    <a:pt x="91" y="221"/>
                    <a:pt x="82" y="268"/>
                    <a:pt x="60" y="306"/>
                  </a:cubicBezTo>
                  <a:cubicBezTo>
                    <a:pt x="141" y="276"/>
                    <a:pt x="190" y="188"/>
                    <a:pt x="171" y="98"/>
                  </a:cubicBezTo>
                  <a:cubicBezTo>
                    <a:pt x="162" y="59"/>
                    <a:pt x="143" y="25"/>
                    <a:pt x="116" y="0"/>
                  </a:cubicBezTo>
                  <a:close/>
                </a:path>
              </a:pathLst>
            </a:custGeom>
            <a:gradFill flip="none" rotWithShape="1">
              <a:gsLst>
                <a:gs pos="53000">
                  <a:schemeClr val="bg1">
                    <a:lumMod val="50000"/>
                  </a:schemeClr>
                </a:gs>
                <a:gs pos="17000">
                  <a:schemeClr val="bg1">
                    <a:lumMod val="65000"/>
                  </a:schemeClr>
                </a:gs>
                <a:gs pos="28000">
                  <a:schemeClr val="bg1">
                    <a:lumMod val="50000"/>
                  </a:schemeClr>
                </a:gs>
              </a:gsLst>
              <a:path path="circle">
                <a:fillToRect l="100000" t="100000"/>
              </a:path>
              <a:tileRect r="-100000" b="-100000"/>
            </a:gra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latin typeface="微软雅黑" pitchFamily="34" charset="-122"/>
                <a:ea typeface="微软雅黑" pitchFamily="34" charset="-122"/>
              </a:endParaRPr>
            </a:p>
          </p:txBody>
        </p:sp>
        <p:sp>
          <p:nvSpPr>
            <p:cNvPr id="19" name="Freeform 11"/>
            <p:cNvSpPr>
              <a:spLocks/>
            </p:cNvSpPr>
            <p:nvPr/>
          </p:nvSpPr>
          <p:spPr bwMode="auto">
            <a:xfrm>
              <a:off x="4983641" y="3448449"/>
              <a:ext cx="890770" cy="1239612"/>
            </a:xfrm>
            <a:custGeom>
              <a:avLst/>
              <a:gdLst>
                <a:gd name="T0" fmla="*/ 147 w 161"/>
                <a:gd name="T1" fmla="*/ 44 h 224"/>
                <a:gd name="T2" fmla="*/ 145 w 161"/>
                <a:gd name="T3" fmla="*/ 35 h 224"/>
                <a:gd name="T4" fmla="*/ 116 w 161"/>
                <a:gd name="T5" fmla="*/ 0 h 224"/>
                <a:gd name="T6" fmla="*/ 130 w 161"/>
                <a:gd name="T7" fmla="*/ 61 h 224"/>
                <a:gd name="T8" fmla="*/ 0 w 161"/>
                <a:gd name="T9" fmla="*/ 55 h 224"/>
                <a:gd name="T10" fmla="*/ 81 w 161"/>
                <a:gd name="T11" fmla="*/ 173 h 224"/>
                <a:gd name="T12" fmla="*/ 85 w 161"/>
                <a:gd name="T13" fmla="*/ 224 h 224"/>
                <a:gd name="T14" fmla="*/ 147 w 161"/>
                <a:gd name="T15" fmla="*/ 44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24">
                  <a:moveTo>
                    <a:pt x="147" y="44"/>
                  </a:moveTo>
                  <a:cubicBezTo>
                    <a:pt x="146" y="41"/>
                    <a:pt x="145" y="38"/>
                    <a:pt x="145" y="35"/>
                  </a:cubicBezTo>
                  <a:cubicBezTo>
                    <a:pt x="136" y="22"/>
                    <a:pt x="127" y="10"/>
                    <a:pt x="116" y="0"/>
                  </a:cubicBezTo>
                  <a:cubicBezTo>
                    <a:pt x="133" y="24"/>
                    <a:pt x="139" y="46"/>
                    <a:pt x="130" y="61"/>
                  </a:cubicBezTo>
                  <a:cubicBezTo>
                    <a:pt x="115" y="87"/>
                    <a:pt x="60" y="83"/>
                    <a:pt x="0" y="55"/>
                  </a:cubicBezTo>
                  <a:cubicBezTo>
                    <a:pt x="40" y="81"/>
                    <a:pt x="70" y="122"/>
                    <a:pt x="81" y="173"/>
                  </a:cubicBezTo>
                  <a:cubicBezTo>
                    <a:pt x="85" y="190"/>
                    <a:pt x="86" y="207"/>
                    <a:pt x="85" y="224"/>
                  </a:cubicBezTo>
                  <a:cubicBezTo>
                    <a:pt x="135" y="182"/>
                    <a:pt x="161" y="114"/>
                    <a:pt x="147" y="44"/>
                  </a:cubicBezTo>
                  <a:close/>
                </a:path>
              </a:pathLst>
            </a:custGeom>
            <a:gradFill flip="none" rotWithShape="1">
              <a:gsLst>
                <a:gs pos="90417">
                  <a:schemeClr val="bg1">
                    <a:lumMod val="50000"/>
                  </a:schemeClr>
                </a:gs>
                <a:gs pos="12000">
                  <a:schemeClr val="bg1">
                    <a:lumMod val="65000"/>
                  </a:schemeClr>
                </a:gs>
                <a:gs pos="5000">
                  <a:schemeClr val="bg1">
                    <a:lumMod val="50000"/>
                  </a:schemeClr>
                </a:gs>
              </a:gsLst>
              <a:path path="circle">
                <a:fillToRect l="100000" t="100000"/>
              </a:path>
              <a:tileRect r="-100000" b="-100000"/>
            </a:gra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latin typeface="微软雅黑" pitchFamily="34" charset="-122"/>
                <a:ea typeface="微软雅黑" pitchFamily="34" charset="-122"/>
              </a:endParaRPr>
            </a:p>
          </p:txBody>
        </p:sp>
        <p:sp>
          <p:nvSpPr>
            <p:cNvPr id="20" name="Freeform 12"/>
            <p:cNvSpPr>
              <a:spLocks/>
            </p:cNvSpPr>
            <p:nvPr/>
          </p:nvSpPr>
          <p:spPr bwMode="auto">
            <a:xfrm>
              <a:off x="4983641" y="3752237"/>
              <a:ext cx="662929" cy="1388932"/>
            </a:xfrm>
            <a:custGeom>
              <a:avLst/>
              <a:gdLst>
                <a:gd name="T0" fmla="*/ 0 w 120"/>
                <a:gd name="T1" fmla="*/ 0 h 251"/>
                <a:gd name="T2" fmla="*/ 81 w 120"/>
                <a:gd name="T3" fmla="*/ 118 h 251"/>
                <a:gd name="T4" fmla="*/ 60 w 120"/>
                <a:gd name="T5" fmla="*/ 251 h 251"/>
                <a:gd name="T6" fmla="*/ 84 w 120"/>
                <a:gd name="T7" fmla="*/ 240 h 251"/>
                <a:gd name="T8" fmla="*/ 120 w 120"/>
                <a:gd name="T9" fmla="*/ 130 h 251"/>
                <a:gd name="T10" fmla="*/ 87 w 120"/>
                <a:gd name="T11" fmla="*/ 23 h 251"/>
                <a:gd name="T12" fmla="*/ 0 w 12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20" h="251">
                  <a:moveTo>
                    <a:pt x="0" y="0"/>
                  </a:moveTo>
                  <a:cubicBezTo>
                    <a:pt x="40" y="26"/>
                    <a:pt x="70" y="67"/>
                    <a:pt x="81" y="118"/>
                  </a:cubicBezTo>
                  <a:cubicBezTo>
                    <a:pt x="91" y="166"/>
                    <a:pt x="82" y="213"/>
                    <a:pt x="60" y="251"/>
                  </a:cubicBezTo>
                  <a:cubicBezTo>
                    <a:pt x="68" y="248"/>
                    <a:pt x="76" y="244"/>
                    <a:pt x="84" y="240"/>
                  </a:cubicBezTo>
                  <a:cubicBezTo>
                    <a:pt x="106" y="209"/>
                    <a:pt x="120" y="171"/>
                    <a:pt x="120" y="130"/>
                  </a:cubicBezTo>
                  <a:cubicBezTo>
                    <a:pt x="120" y="90"/>
                    <a:pt x="107" y="53"/>
                    <a:pt x="87" y="23"/>
                  </a:cubicBezTo>
                  <a:cubicBezTo>
                    <a:pt x="63" y="23"/>
                    <a:pt x="32" y="15"/>
                    <a:pt x="0" y="0"/>
                  </a:cubicBezTo>
                  <a:close/>
                </a:path>
              </a:pathLst>
            </a:custGeom>
            <a:gradFill flip="none" rotWithShape="1">
              <a:gsLst>
                <a:gs pos="90417">
                  <a:schemeClr val="bg1">
                    <a:lumMod val="50000"/>
                  </a:schemeClr>
                </a:gs>
                <a:gs pos="12000">
                  <a:schemeClr val="bg1">
                    <a:lumMod val="65000"/>
                  </a:schemeClr>
                </a:gs>
                <a:gs pos="5000">
                  <a:schemeClr val="bg1">
                    <a:lumMod val="50000"/>
                  </a:schemeClr>
                </a:gs>
              </a:gsLst>
              <a:path path="circle">
                <a:fillToRect l="100000" t="100000"/>
              </a:path>
              <a:tileRect r="-100000" b="-100000"/>
            </a:gra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latin typeface="微软雅黑" pitchFamily="34" charset="-122"/>
                <a:ea typeface="微软雅黑" pitchFamily="34" charset="-122"/>
              </a:endParaRPr>
            </a:p>
          </p:txBody>
        </p:sp>
        <p:sp>
          <p:nvSpPr>
            <p:cNvPr id="21" name="Freeform 13"/>
            <p:cNvSpPr>
              <a:spLocks/>
            </p:cNvSpPr>
            <p:nvPr/>
          </p:nvSpPr>
          <p:spPr bwMode="auto">
            <a:xfrm>
              <a:off x="4983641" y="3752237"/>
              <a:ext cx="662929" cy="935823"/>
            </a:xfrm>
            <a:custGeom>
              <a:avLst/>
              <a:gdLst>
                <a:gd name="T0" fmla="*/ 87 w 120"/>
                <a:gd name="T1" fmla="*/ 23 h 169"/>
                <a:gd name="T2" fmla="*/ 0 w 120"/>
                <a:gd name="T3" fmla="*/ 0 h 169"/>
                <a:gd name="T4" fmla="*/ 81 w 120"/>
                <a:gd name="T5" fmla="*/ 118 h 169"/>
                <a:gd name="T6" fmla="*/ 85 w 120"/>
                <a:gd name="T7" fmla="*/ 169 h 169"/>
                <a:gd name="T8" fmla="*/ 120 w 120"/>
                <a:gd name="T9" fmla="*/ 130 h 169"/>
                <a:gd name="T10" fmla="*/ 120 w 120"/>
                <a:gd name="T11" fmla="*/ 130 h 169"/>
                <a:gd name="T12" fmla="*/ 87 w 120"/>
                <a:gd name="T13" fmla="*/ 23 h 169"/>
              </a:gdLst>
              <a:ahLst/>
              <a:cxnLst>
                <a:cxn ang="0">
                  <a:pos x="T0" y="T1"/>
                </a:cxn>
                <a:cxn ang="0">
                  <a:pos x="T2" y="T3"/>
                </a:cxn>
                <a:cxn ang="0">
                  <a:pos x="T4" y="T5"/>
                </a:cxn>
                <a:cxn ang="0">
                  <a:pos x="T6" y="T7"/>
                </a:cxn>
                <a:cxn ang="0">
                  <a:pos x="T8" y="T9"/>
                </a:cxn>
                <a:cxn ang="0">
                  <a:pos x="T10" y="T11"/>
                </a:cxn>
                <a:cxn ang="0">
                  <a:pos x="T12" y="T13"/>
                </a:cxn>
              </a:cxnLst>
              <a:rect l="0" t="0" r="r" b="b"/>
              <a:pathLst>
                <a:path w="120" h="169">
                  <a:moveTo>
                    <a:pt x="87" y="23"/>
                  </a:moveTo>
                  <a:cubicBezTo>
                    <a:pt x="63" y="23"/>
                    <a:pt x="32" y="15"/>
                    <a:pt x="0" y="0"/>
                  </a:cubicBezTo>
                  <a:cubicBezTo>
                    <a:pt x="40" y="26"/>
                    <a:pt x="70" y="67"/>
                    <a:pt x="81" y="118"/>
                  </a:cubicBezTo>
                  <a:cubicBezTo>
                    <a:pt x="85" y="135"/>
                    <a:pt x="86" y="152"/>
                    <a:pt x="85" y="169"/>
                  </a:cubicBezTo>
                  <a:cubicBezTo>
                    <a:pt x="98" y="158"/>
                    <a:pt x="110" y="145"/>
                    <a:pt x="120" y="130"/>
                  </a:cubicBezTo>
                  <a:cubicBezTo>
                    <a:pt x="120" y="130"/>
                    <a:pt x="120" y="130"/>
                    <a:pt x="120" y="130"/>
                  </a:cubicBezTo>
                  <a:cubicBezTo>
                    <a:pt x="120" y="90"/>
                    <a:pt x="107" y="53"/>
                    <a:pt x="87" y="23"/>
                  </a:cubicBezTo>
                  <a:close/>
                </a:path>
              </a:pathLst>
            </a:custGeom>
            <a:gradFill flip="none" rotWithShape="1">
              <a:gsLst>
                <a:gs pos="90417">
                  <a:schemeClr val="bg1">
                    <a:lumMod val="50000"/>
                  </a:schemeClr>
                </a:gs>
                <a:gs pos="34000">
                  <a:schemeClr val="bg1">
                    <a:lumMod val="75000"/>
                  </a:schemeClr>
                </a:gs>
                <a:gs pos="5000">
                  <a:schemeClr val="bg1">
                    <a:lumMod val="50000"/>
                  </a:schemeClr>
                </a:gs>
              </a:gsLst>
              <a:path path="circle">
                <a:fillToRect l="100000" t="100000"/>
              </a:path>
              <a:tileRect r="-100000" b="-100000"/>
            </a:gra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latin typeface="微软雅黑" pitchFamily="34" charset="-122"/>
                <a:ea typeface="微软雅黑" pitchFamily="34" charset="-122"/>
              </a:endParaRPr>
            </a:p>
          </p:txBody>
        </p:sp>
        <p:sp>
          <p:nvSpPr>
            <p:cNvPr id="22" name="Freeform 14"/>
            <p:cNvSpPr>
              <a:spLocks/>
            </p:cNvSpPr>
            <p:nvPr/>
          </p:nvSpPr>
          <p:spPr bwMode="auto">
            <a:xfrm>
              <a:off x="3711849" y="4089494"/>
              <a:ext cx="1449432" cy="1179111"/>
            </a:xfrm>
            <a:custGeom>
              <a:avLst/>
              <a:gdLst>
                <a:gd name="T0" fmla="*/ 252 w 262"/>
                <a:gd name="T1" fmla="*/ 202 h 213"/>
                <a:gd name="T2" fmla="*/ 192 w 262"/>
                <a:gd name="T3" fmla="*/ 183 h 213"/>
                <a:gd name="T4" fmla="*/ 262 w 262"/>
                <a:gd name="T5" fmla="*/ 74 h 213"/>
                <a:gd name="T6" fmla="*/ 119 w 262"/>
                <a:gd name="T7" fmla="*/ 85 h 213"/>
                <a:gd name="T8" fmla="*/ 15 w 262"/>
                <a:gd name="T9" fmla="*/ 0 h 213"/>
                <a:gd name="T10" fmla="*/ 140 w 262"/>
                <a:gd name="T11" fmla="*/ 200 h 213"/>
                <a:gd name="T12" fmla="*/ 252 w 262"/>
                <a:gd name="T13" fmla="*/ 202 h 213"/>
              </a:gdLst>
              <a:ahLst/>
              <a:cxnLst>
                <a:cxn ang="0">
                  <a:pos x="T0" y="T1"/>
                </a:cxn>
                <a:cxn ang="0">
                  <a:pos x="T2" y="T3"/>
                </a:cxn>
                <a:cxn ang="0">
                  <a:pos x="T4" y="T5"/>
                </a:cxn>
                <a:cxn ang="0">
                  <a:pos x="T6" y="T7"/>
                </a:cxn>
                <a:cxn ang="0">
                  <a:pos x="T8" y="T9"/>
                </a:cxn>
                <a:cxn ang="0">
                  <a:pos x="T10" y="T11"/>
                </a:cxn>
                <a:cxn ang="0">
                  <a:pos x="T12" y="T13"/>
                </a:cxn>
              </a:cxnLst>
              <a:rect l="0" t="0" r="r" b="b"/>
              <a:pathLst>
                <a:path w="262" h="213">
                  <a:moveTo>
                    <a:pt x="252" y="202"/>
                  </a:moveTo>
                  <a:cubicBezTo>
                    <a:pt x="222" y="205"/>
                    <a:pt x="200" y="199"/>
                    <a:pt x="192" y="183"/>
                  </a:cubicBezTo>
                  <a:cubicBezTo>
                    <a:pt x="177" y="157"/>
                    <a:pt x="208" y="112"/>
                    <a:pt x="262" y="74"/>
                  </a:cubicBezTo>
                  <a:cubicBezTo>
                    <a:pt x="220" y="96"/>
                    <a:pt x="168" y="101"/>
                    <a:pt x="119" y="85"/>
                  </a:cubicBezTo>
                  <a:cubicBezTo>
                    <a:pt x="73" y="70"/>
                    <a:pt x="36" y="39"/>
                    <a:pt x="15" y="0"/>
                  </a:cubicBezTo>
                  <a:cubicBezTo>
                    <a:pt x="0" y="86"/>
                    <a:pt x="52" y="172"/>
                    <a:pt x="140" y="200"/>
                  </a:cubicBezTo>
                  <a:cubicBezTo>
                    <a:pt x="178" y="213"/>
                    <a:pt x="216" y="212"/>
                    <a:pt x="252" y="202"/>
                  </a:cubicBezTo>
                  <a:close/>
                </a:path>
              </a:pathLst>
            </a:custGeom>
            <a:gradFill flip="none" rotWithShape="1">
              <a:gsLst>
                <a:gs pos="31000">
                  <a:srgbClr val="5DB343"/>
                </a:gs>
                <a:gs pos="88000">
                  <a:srgbClr val="19730F"/>
                </a:gs>
              </a:gsLst>
              <a:path path="circle">
                <a:fillToRect l="100000" t="100000"/>
              </a:path>
              <a:tileRect r="-100000" b="-100000"/>
            </a:gra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微软雅黑" pitchFamily="34" charset="-122"/>
                <a:ea typeface="微软雅黑" pitchFamily="34" charset="-122"/>
              </a:endParaRPr>
            </a:p>
          </p:txBody>
        </p:sp>
        <p:sp>
          <p:nvSpPr>
            <p:cNvPr id="23" name="Freeform 15"/>
            <p:cNvSpPr>
              <a:spLocks/>
            </p:cNvSpPr>
            <p:nvPr/>
          </p:nvSpPr>
          <p:spPr bwMode="auto">
            <a:xfrm>
              <a:off x="4116042" y="4438335"/>
              <a:ext cx="1045238" cy="808386"/>
            </a:xfrm>
            <a:custGeom>
              <a:avLst/>
              <a:gdLst>
                <a:gd name="T0" fmla="*/ 125 w 189"/>
                <a:gd name="T1" fmla="*/ 144 h 146"/>
                <a:gd name="T2" fmla="*/ 134 w 189"/>
                <a:gd name="T3" fmla="*/ 146 h 146"/>
                <a:gd name="T4" fmla="*/ 179 w 189"/>
                <a:gd name="T5" fmla="*/ 139 h 146"/>
                <a:gd name="T6" fmla="*/ 119 w 189"/>
                <a:gd name="T7" fmla="*/ 120 h 146"/>
                <a:gd name="T8" fmla="*/ 189 w 189"/>
                <a:gd name="T9" fmla="*/ 11 h 146"/>
                <a:gd name="T10" fmla="*/ 46 w 189"/>
                <a:gd name="T11" fmla="*/ 22 h 146"/>
                <a:gd name="T12" fmla="*/ 0 w 189"/>
                <a:gd name="T13" fmla="*/ 0 h 146"/>
                <a:gd name="T14" fmla="*/ 125 w 189"/>
                <a:gd name="T15" fmla="*/ 144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146">
                  <a:moveTo>
                    <a:pt x="125" y="144"/>
                  </a:moveTo>
                  <a:cubicBezTo>
                    <a:pt x="128" y="145"/>
                    <a:pt x="131" y="146"/>
                    <a:pt x="134" y="146"/>
                  </a:cubicBezTo>
                  <a:cubicBezTo>
                    <a:pt x="149" y="146"/>
                    <a:pt x="164" y="143"/>
                    <a:pt x="179" y="139"/>
                  </a:cubicBezTo>
                  <a:cubicBezTo>
                    <a:pt x="149" y="142"/>
                    <a:pt x="127" y="136"/>
                    <a:pt x="119" y="120"/>
                  </a:cubicBezTo>
                  <a:cubicBezTo>
                    <a:pt x="104" y="94"/>
                    <a:pt x="135" y="49"/>
                    <a:pt x="189" y="11"/>
                  </a:cubicBezTo>
                  <a:cubicBezTo>
                    <a:pt x="147" y="33"/>
                    <a:pt x="95" y="38"/>
                    <a:pt x="46" y="22"/>
                  </a:cubicBezTo>
                  <a:cubicBezTo>
                    <a:pt x="29" y="17"/>
                    <a:pt x="14" y="9"/>
                    <a:pt x="0" y="0"/>
                  </a:cubicBezTo>
                  <a:cubicBezTo>
                    <a:pt x="11" y="65"/>
                    <a:pt x="57" y="122"/>
                    <a:pt x="125" y="144"/>
                  </a:cubicBezTo>
                  <a:close/>
                </a:path>
              </a:pathLst>
            </a:custGeom>
            <a:gradFill flip="none" rotWithShape="1">
              <a:gsLst>
                <a:gs pos="68000">
                  <a:srgbClr val="5DB343"/>
                </a:gs>
                <a:gs pos="100000">
                  <a:srgbClr val="19730F"/>
                </a:gs>
              </a:gsLst>
              <a:path path="circle">
                <a:fillToRect l="100000" t="100000"/>
              </a:path>
              <a:tileRect r="-100000" b="-100000"/>
            </a:gra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微软雅黑" pitchFamily="34" charset="-122"/>
                <a:ea typeface="微软雅黑" pitchFamily="34" charset="-122"/>
              </a:endParaRPr>
            </a:p>
          </p:txBody>
        </p:sp>
        <p:sp>
          <p:nvSpPr>
            <p:cNvPr id="24" name="Freeform 16"/>
            <p:cNvSpPr>
              <a:spLocks/>
            </p:cNvSpPr>
            <p:nvPr/>
          </p:nvSpPr>
          <p:spPr bwMode="auto">
            <a:xfrm>
              <a:off x="3778785" y="4089494"/>
              <a:ext cx="1382495" cy="774918"/>
            </a:xfrm>
            <a:custGeom>
              <a:avLst/>
              <a:gdLst>
                <a:gd name="T0" fmla="*/ 250 w 250"/>
                <a:gd name="T1" fmla="*/ 74 h 140"/>
                <a:gd name="T2" fmla="*/ 107 w 250"/>
                <a:gd name="T3" fmla="*/ 85 h 140"/>
                <a:gd name="T4" fmla="*/ 3 w 250"/>
                <a:gd name="T5" fmla="*/ 0 h 140"/>
                <a:gd name="T6" fmla="*/ 0 w 250"/>
                <a:gd name="T7" fmla="*/ 26 h 140"/>
                <a:gd name="T8" fmla="*/ 78 w 250"/>
                <a:gd name="T9" fmla="*/ 113 h 140"/>
                <a:gd name="T10" fmla="*/ 186 w 250"/>
                <a:gd name="T11" fmla="*/ 137 h 140"/>
                <a:gd name="T12" fmla="*/ 250 w 250"/>
                <a:gd name="T13" fmla="*/ 74 h 140"/>
              </a:gdLst>
              <a:ahLst/>
              <a:cxnLst>
                <a:cxn ang="0">
                  <a:pos x="T0" y="T1"/>
                </a:cxn>
                <a:cxn ang="0">
                  <a:pos x="T2" y="T3"/>
                </a:cxn>
                <a:cxn ang="0">
                  <a:pos x="T4" y="T5"/>
                </a:cxn>
                <a:cxn ang="0">
                  <a:pos x="T6" y="T7"/>
                </a:cxn>
                <a:cxn ang="0">
                  <a:pos x="T8" y="T9"/>
                </a:cxn>
                <a:cxn ang="0">
                  <a:pos x="T10" y="T11"/>
                </a:cxn>
                <a:cxn ang="0">
                  <a:pos x="T12" y="T13"/>
                </a:cxn>
              </a:cxnLst>
              <a:rect l="0" t="0" r="r" b="b"/>
              <a:pathLst>
                <a:path w="250" h="140">
                  <a:moveTo>
                    <a:pt x="250" y="74"/>
                  </a:moveTo>
                  <a:cubicBezTo>
                    <a:pt x="208" y="96"/>
                    <a:pt x="156" y="101"/>
                    <a:pt x="107" y="85"/>
                  </a:cubicBezTo>
                  <a:cubicBezTo>
                    <a:pt x="61" y="70"/>
                    <a:pt x="24" y="39"/>
                    <a:pt x="3" y="0"/>
                  </a:cubicBezTo>
                  <a:cubicBezTo>
                    <a:pt x="1" y="9"/>
                    <a:pt x="0" y="18"/>
                    <a:pt x="0" y="26"/>
                  </a:cubicBezTo>
                  <a:cubicBezTo>
                    <a:pt x="16" y="61"/>
                    <a:pt x="42" y="92"/>
                    <a:pt x="78" y="113"/>
                  </a:cubicBezTo>
                  <a:cubicBezTo>
                    <a:pt x="112" y="133"/>
                    <a:pt x="150" y="140"/>
                    <a:pt x="186" y="137"/>
                  </a:cubicBezTo>
                  <a:cubicBezTo>
                    <a:pt x="199" y="117"/>
                    <a:pt x="221" y="94"/>
                    <a:pt x="250" y="74"/>
                  </a:cubicBezTo>
                  <a:close/>
                </a:path>
              </a:pathLst>
            </a:custGeom>
            <a:gradFill flip="none" rotWithShape="1">
              <a:gsLst>
                <a:gs pos="27083">
                  <a:srgbClr val="19730F"/>
                </a:gs>
                <a:gs pos="52000">
                  <a:srgbClr val="19730F"/>
                </a:gs>
              </a:gsLst>
              <a:path path="circle">
                <a:fillToRect l="100000" t="100000"/>
              </a:path>
              <a:tileRect r="-100000" b="-100000"/>
            </a:gra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微软雅黑" pitchFamily="34" charset="-122"/>
                <a:ea typeface="微软雅黑" pitchFamily="34" charset="-122"/>
              </a:endParaRPr>
            </a:p>
          </p:txBody>
        </p:sp>
        <p:sp>
          <p:nvSpPr>
            <p:cNvPr id="25" name="Freeform 17"/>
            <p:cNvSpPr>
              <a:spLocks/>
            </p:cNvSpPr>
            <p:nvPr/>
          </p:nvSpPr>
          <p:spPr bwMode="auto">
            <a:xfrm>
              <a:off x="4116042" y="4438335"/>
              <a:ext cx="1045238" cy="426077"/>
            </a:xfrm>
            <a:custGeom>
              <a:avLst/>
              <a:gdLst>
                <a:gd name="T0" fmla="*/ 125 w 189"/>
                <a:gd name="T1" fmla="*/ 74 h 77"/>
                <a:gd name="T2" fmla="*/ 189 w 189"/>
                <a:gd name="T3" fmla="*/ 11 h 77"/>
                <a:gd name="T4" fmla="*/ 46 w 189"/>
                <a:gd name="T5" fmla="*/ 22 h 77"/>
                <a:gd name="T6" fmla="*/ 0 w 189"/>
                <a:gd name="T7" fmla="*/ 0 h 77"/>
                <a:gd name="T8" fmla="*/ 16 w 189"/>
                <a:gd name="T9" fmla="*/ 49 h 77"/>
                <a:gd name="T10" fmla="*/ 17 w 189"/>
                <a:gd name="T11" fmla="*/ 50 h 77"/>
                <a:gd name="T12" fmla="*/ 125 w 189"/>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189" h="77">
                  <a:moveTo>
                    <a:pt x="125" y="74"/>
                  </a:moveTo>
                  <a:cubicBezTo>
                    <a:pt x="138" y="54"/>
                    <a:pt x="160" y="31"/>
                    <a:pt x="189" y="11"/>
                  </a:cubicBezTo>
                  <a:cubicBezTo>
                    <a:pt x="147" y="33"/>
                    <a:pt x="95" y="38"/>
                    <a:pt x="46" y="22"/>
                  </a:cubicBezTo>
                  <a:cubicBezTo>
                    <a:pt x="29" y="17"/>
                    <a:pt x="14" y="9"/>
                    <a:pt x="0" y="0"/>
                  </a:cubicBezTo>
                  <a:cubicBezTo>
                    <a:pt x="3" y="17"/>
                    <a:pt x="9" y="34"/>
                    <a:pt x="16" y="49"/>
                  </a:cubicBezTo>
                  <a:cubicBezTo>
                    <a:pt x="16" y="50"/>
                    <a:pt x="17" y="50"/>
                    <a:pt x="17" y="50"/>
                  </a:cubicBezTo>
                  <a:cubicBezTo>
                    <a:pt x="51" y="70"/>
                    <a:pt x="89" y="77"/>
                    <a:pt x="125" y="74"/>
                  </a:cubicBezTo>
                  <a:close/>
                </a:path>
              </a:pathLst>
            </a:custGeom>
            <a:gradFill flip="none" rotWithShape="1">
              <a:gsLst>
                <a:gs pos="31000">
                  <a:srgbClr val="5DB343"/>
                </a:gs>
                <a:gs pos="100000">
                  <a:srgbClr val="19730F"/>
                </a:gs>
              </a:gsLst>
              <a:path path="circle">
                <a:fillToRect l="100000" t="100000"/>
              </a:path>
              <a:tileRect r="-100000" b="-100000"/>
            </a:gra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微软雅黑" pitchFamily="34" charset="-122"/>
                <a:ea typeface="微软雅黑" pitchFamily="34" charset="-122"/>
              </a:endParaRPr>
            </a:p>
          </p:txBody>
        </p:sp>
        <p:sp>
          <p:nvSpPr>
            <p:cNvPr id="26" name="Freeform 20"/>
            <p:cNvSpPr>
              <a:spLocks/>
            </p:cNvSpPr>
            <p:nvPr/>
          </p:nvSpPr>
          <p:spPr bwMode="auto">
            <a:xfrm rot="7263786">
              <a:off x="5210787" y="3432167"/>
              <a:ext cx="363522" cy="367675"/>
            </a:xfrm>
            <a:custGeom>
              <a:avLst/>
              <a:gdLst>
                <a:gd name="T0" fmla="*/ 23 w 74"/>
                <a:gd name="T1" fmla="*/ 8 h 75"/>
                <a:gd name="T2" fmla="*/ 67 w 74"/>
                <a:gd name="T3" fmla="*/ 23 h 75"/>
                <a:gd name="T4" fmla="*/ 51 w 74"/>
                <a:gd name="T5" fmla="*/ 67 h 75"/>
                <a:gd name="T6" fmla="*/ 7 w 74"/>
                <a:gd name="T7" fmla="*/ 52 h 75"/>
                <a:gd name="T8" fmla="*/ 23 w 74"/>
                <a:gd name="T9" fmla="*/ 8 h 75"/>
              </a:gdLst>
              <a:ahLst/>
              <a:cxnLst>
                <a:cxn ang="0">
                  <a:pos x="T0" y="T1"/>
                </a:cxn>
                <a:cxn ang="0">
                  <a:pos x="T2" y="T3"/>
                </a:cxn>
                <a:cxn ang="0">
                  <a:pos x="T4" y="T5"/>
                </a:cxn>
                <a:cxn ang="0">
                  <a:pos x="T6" y="T7"/>
                </a:cxn>
                <a:cxn ang="0">
                  <a:pos x="T8" y="T9"/>
                </a:cxn>
              </a:cxnLst>
              <a:rect l="0" t="0" r="r" b="b"/>
              <a:pathLst>
                <a:path w="74" h="75">
                  <a:moveTo>
                    <a:pt x="23" y="8"/>
                  </a:moveTo>
                  <a:cubicBezTo>
                    <a:pt x="39" y="0"/>
                    <a:pt x="59" y="7"/>
                    <a:pt x="67" y="23"/>
                  </a:cubicBezTo>
                  <a:cubicBezTo>
                    <a:pt x="74" y="39"/>
                    <a:pt x="68" y="59"/>
                    <a:pt x="51" y="67"/>
                  </a:cubicBezTo>
                  <a:cubicBezTo>
                    <a:pt x="35" y="75"/>
                    <a:pt x="15" y="68"/>
                    <a:pt x="7" y="52"/>
                  </a:cubicBezTo>
                  <a:cubicBezTo>
                    <a:pt x="0" y="35"/>
                    <a:pt x="6" y="16"/>
                    <a:pt x="23" y="8"/>
                  </a:cubicBezTo>
                  <a:close/>
                </a:path>
              </a:pathLst>
            </a:custGeom>
            <a:gradFill flip="none" rotWithShape="1">
              <a:gsLst>
                <a:gs pos="90000">
                  <a:schemeClr val="bg1">
                    <a:lumMod val="75000"/>
                  </a:schemeClr>
                </a:gs>
                <a:gs pos="68000">
                  <a:schemeClr val="bg1">
                    <a:lumMod val="50000"/>
                  </a:schemeClr>
                </a:gs>
                <a:gs pos="0">
                  <a:schemeClr val="bg1">
                    <a:lumMod val="85000"/>
                  </a:schemeClr>
                </a:gs>
                <a:gs pos="42000">
                  <a:schemeClr val="bg1">
                    <a:lumMod val="75000"/>
                  </a:schemeClr>
                </a:gs>
              </a:gsLst>
              <a:path path="circle">
                <a:fillToRect l="50000" t="50000" r="50000" b="50000"/>
              </a:path>
              <a:tileRect/>
            </a:gradFill>
            <a:ln w="3175">
              <a:noFill/>
            </a:ln>
            <a:effectLst>
              <a:outerShdw blurRad="50800" dist="38100" dir="5400000" algn="t" rotWithShape="0">
                <a:prstClr val="black">
                  <a:alpha val="40000"/>
                </a:prstClr>
              </a:outerShdw>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7" name="椭圆 26"/>
            <p:cNvSpPr/>
            <p:nvPr/>
          </p:nvSpPr>
          <p:spPr>
            <a:xfrm flipV="1">
              <a:off x="5289454" y="3496447"/>
              <a:ext cx="206188" cy="139281"/>
            </a:xfrm>
            <a:prstGeom prst="ellipse">
              <a:avLst/>
            </a:prstGeom>
            <a:gradFill flip="none" rotWithShape="1">
              <a:gsLst>
                <a:gs pos="84000">
                  <a:schemeClr val="bg1">
                    <a:alpha val="0"/>
                  </a:schemeClr>
                </a:gs>
                <a:gs pos="12000">
                  <a:schemeClr val="bg1">
                    <a:alpha val="60000"/>
                  </a:schemeClr>
                </a:gs>
              </a:gsLst>
              <a:lin ang="16200000" scaled="1"/>
              <a:tileRect/>
            </a:gradFill>
            <a:ln w="3175">
              <a:solidFill>
                <a:schemeClr val="bg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微软雅黑" pitchFamily="34" charset="-122"/>
                <a:ea typeface="微软雅黑" pitchFamily="34" charset="-122"/>
              </a:endParaRPr>
            </a:p>
          </p:txBody>
        </p:sp>
        <p:sp>
          <p:nvSpPr>
            <p:cNvPr id="28" name="Freeform 20"/>
            <p:cNvSpPr>
              <a:spLocks/>
            </p:cNvSpPr>
            <p:nvPr/>
          </p:nvSpPr>
          <p:spPr bwMode="auto">
            <a:xfrm>
              <a:off x="3894116" y="3837581"/>
              <a:ext cx="363522" cy="367675"/>
            </a:xfrm>
            <a:custGeom>
              <a:avLst/>
              <a:gdLst>
                <a:gd name="T0" fmla="*/ 23 w 74"/>
                <a:gd name="T1" fmla="*/ 8 h 75"/>
                <a:gd name="T2" fmla="*/ 67 w 74"/>
                <a:gd name="T3" fmla="*/ 23 h 75"/>
                <a:gd name="T4" fmla="*/ 51 w 74"/>
                <a:gd name="T5" fmla="*/ 67 h 75"/>
                <a:gd name="T6" fmla="*/ 7 w 74"/>
                <a:gd name="T7" fmla="*/ 52 h 75"/>
                <a:gd name="T8" fmla="*/ 23 w 74"/>
                <a:gd name="T9" fmla="*/ 8 h 75"/>
              </a:gdLst>
              <a:ahLst/>
              <a:cxnLst>
                <a:cxn ang="0">
                  <a:pos x="T0" y="T1"/>
                </a:cxn>
                <a:cxn ang="0">
                  <a:pos x="T2" y="T3"/>
                </a:cxn>
                <a:cxn ang="0">
                  <a:pos x="T4" y="T5"/>
                </a:cxn>
                <a:cxn ang="0">
                  <a:pos x="T6" y="T7"/>
                </a:cxn>
                <a:cxn ang="0">
                  <a:pos x="T8" y="T9"/>
                </a:cxn>
              </a:cxnLst>
              <a:rect l="0" t="0" r="r" b="b"/>
              <a:pathLst>
                <a:path w="74" h="75">
                  <a:moveTo>
                    <a:pt x="23" y="8"/>
                  </a:moveTo>
                  <a:cubicBezTo>
                    <a:pt x="39" y="0"/>
                    <a:pt x="59" y="7"/>
                    <a:pt x="67" y="23"/>
                  </a:cubicBezTo>
                  <a:cubicBezTo>
                    <a:pt x="74" y="39"/>
                    <a:pt x="68" y="59"/>
                    <a:pt x="51" y="67"/>
                  </a:cubicBezTo>
                  <a:cubicBezTo>
                    <a:pt x="35" y="75"/>
                    <a:pt x="15" y="68"/>
                    <a:pt x="7" y="52"/>
                  </a:cubicBezTo>
                  <a:cubicBezTo>
                    <a:pt x="0" y="35"/>
                    <a:pt x="6" y="16"/>
                    <a:pt x="23" y="8"/>
                  </a:cubicBezTo>
                  <a:close/>
                </a:path>
              </a:pathLst>
            </a:custGeom>
            <a:gradFill flip="none" rotWithShape="1">
              <a:gsLst>
                <a:gs pos="89000">
                  <a:srgbClr val="3D77B1"/>
                </a:gs>
                <a:gs pos="68000">
                  <a:srgbClr val="0070C0"/>
                </a:gs>
                <a:gs pos="6000">
                  <a:srgbClr val="79A5D1"/>
                </a:gs>
                <a:gs pos="42000">
                  <a:srgbClr val="3D77B1"/>
                </a:gs>
              </a:gsLst>
              <a:path path="circle">
                <a:fillToRect l="50000" t="50000" r="50000" b="50000"/>
              </a:path>
              <a:tileRect/>
            </a:gradFill>
            <a:ln w="3175">
              <a:noFill/>
            </a:ln>
            <a:effectLst>
              <a:outerShdw blurRad="50800" dist="38100" dir="5400000" algn="t" rotWithShape="0">
                <a:prstClr val="black">
                  <a:alpha val="40000"/>
                </a:prstClr>
              </a:outerShdw>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9" name="椭圆 28"/>
            <p:cNvSpPr/>
            <p:nvPr/>
          </p:nvSpPr>
          <p:spPr>
            <a:xfrm flipV="1">
              <a:off x="3969667" y="3891484"/>
              <a:ext cx="206188" cy="139281"/>
            </a:xfrm>
            <a:prstGeom prst="ellipse">
              <a:avLst/>
            </a:prstGeom>
            <a:gradFill flip="none" rotWithShape="1">
              <a:gsLst>
                <a:gs pos="84000">
                  <a:schemeClr val="bg1">
                    <a:alpha val="0"/>
                  </a:schemeClr>
                </a:gs>
                <a:gs pos="12000">
                  <a:schemeClr val="bg1">
                    <a:alpha val="60000"/>
                  </a:schemeClr>
                </a:gs>
              </a:gsLst>
              <a:lin ang="16200000" scaled="1"/>
              <a:tileRect/>
            </a:gradFill>
            <a:ln w="3175">
              <a:solidFill>
                <a:schemeClr val="bg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微软雅黑" pitchFamily="34" charset="-122"/>
                <a:ea typeface="微软雅黑" pitchFamily="34" charset="-122"/>
              </a:endParaRPr>
            </a:p>
          </p:txBody>
        </p:sp>
        <p:sp>
          <p:nvSpPr>
            <p:cNvPr id="30" name="Freeform 7"/>
            <p:cNvSpPr>
              <a:spLocks/>
            </p:cNvSpPr>
            <p:nvPr/>
          </p:nvSpPr>
          <p:spPr bwMode="auto">
            <a:xfrm>
              <a:off x="3844435" y="3304278"/>
              <a:ext cx="1155941" cy="1001472"/>
            </a:xfrm>
            <a:custGeom>
              <a:avLst/>
              <a:gdLst>
                <a:gd name="T0" fmla="*/ 22 w 209"/>
                <a:gd name="T1" fmla="*/ 60 h 181"/>
                <a:gd name="T2" fmla="*/ 16 w 209"/>
                <a:gd name="T3" fmla="*/ 66 h 181"/>
                <a:gd name="T4" fmla="*/ 0 w 209"/>
                <a:gd name="T5" fmla="*/ 108 h 181"/>
                <a:gd name="T6" fmla="*/ 46 w 209"/>
                <a:gd name="T7" fmla="*/ 65 h 181"/>
                <a:gd name="T8" fmla="*/ 106 w 209"/>
                <a:gd name="T9" fmla="*/ 181 h 181"/>
                <a:gd name="T10" fmla="*/ 167 w 209"/>
                <a:gd name="T11" fmla="*/ 52 h 181"/>
                <a:gd name="T12" fmla="*/ 209 w 209"/>
                <a:gd name="T13" fmla="*/ 23 h 181"/>
                <a:gd name="T14" fmla="*/ 22 w 209"/>
                <a:gd name="T15" fmla="*/ 60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181">
                  <a:moveTo>
                    <a:pt x="22" y="60"/>
                  </a:moveTo>
                  <a:cubicBezTo>
                    <a:pt x="20" y="62"/>
                    <a:pt x="18" y="64"/>
                    <a:pt x="16" y="66"/>
                  </a:cubicBezTo>
                  <a:cubicBezTo>
                    <a:pt x="9" y="80"/>
                    <a:pt x="3" y="94"/>
                    <a:pt x="0" y="108"/>
                  </a:cubicBezTo>
                  <a:cubicBezTo>
                    <a:pt x="12" y="81"/>
                    <a:pt x="28" y="65"/>
                    <a:pt x="46" y="65"/>
                  </a:cubicBezTo>
                  <a:cubicBezTo>
                    <a:pt x="76" y="66"/>
                    <a:pt x="100" y="115"/>
                    <a:pt x="106" y="181"/>
                  </a:cubicBezTo>
                  <a:cubicBezTo>
                    <a:pt x="108" y="134"/>
                    <a:pt x="129" y="86"/>
                    <a:pt x="167" y="52"/>
                  </a:cubicBezTo>
                  <a:cubicBezTo>
                    <a:pt x="180" y="40"/>
                    <a:pt x="195" y="30"/>
                    <a:pt x="209" y="23"/>
                  </a:cubicBezTo>
                  <a:cubicBezTo>
                    <a:pt x="148" y="0"/>
                    <a:pt x="75" y="12"/>
                    <a:pt x="22" y="60"/>
                  </a:cubicBezTo>
                  <a:close/>
                </a:path>
              </a:pathLst>
            </a:custGeom>
            <a:gradFill flip="none" rotWithShape="1">
              <a:gsLst>
                <a:gs pos="93000">
                  <a:schemeClr val="bg1">
                    <a:alpha val="0"/>
                  </a:schemeClr>
                </a:gs>
                <a:gs pos="6000">
                  <a:srgbClr val="FFFFFF">
                    <a:alpha val="0"/>
                  </a:srgbClr>
                </a:gs>
                <a:gs pos="28000">
                  <a:schemeClr val="bg1">
                    <a:alpha val="24000"/>
                  </a:schemeClr>
                </a:gs>
              </a:gsLst>
              <a:lin ang="10800000" scaled="0"/>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微软雅黑" pitchFamily="34" charset="-122"/>
                <a:ea typeface="微软雅黑" pitchFamily="34" charset="-122"/>
              </a:endParaRPr>
            </a:p>
          </p:txBody>
        </p:sp>
        <p:grpSp>
          <p:nvGrpSpPr>
            <p:cNvPr id="31" name="组合 30"/>
            <p:cNvGrpSpPr/>
            <p:nvPr/>
          </p:nvGrpSpPr>
          <p:grpSpPr>
            <a:xfrm>
              <a:off x="4911731" y="4746272"/>
              <a:ext cx="367675" cy="363522"/>
              <a:chOff x="3846353" y="2745988"/>
              <a:chExt cx="453439" cy="448317"/>
            </a:xfrm>
          </p:grpSpPr>
          <p:sp>
            <p:nvSpPr>
              <p:cNvPr id="34" name="Freeform 20"/>
              <p:cNvSpPr>
                <a:spLocks/>
              </p:cNvSpPr>
              <p:nvPr/>
            </p:nvSpPr>
            <p:spPr bwMode="auto">
              <a:xfrm rot="3525871">
                <a:off x="3848914" y="2743427"/>
                <a:ext cx="448317" cy="453439"/>
              </a:xfrm>
              <a:custGeom>
                <a:avLst/>
                <a:gdLst>
                  <a:gd name="T0" fmla="*/ 23 w 74"/>
                  <a:gd name="T1" fmla="*/ 8 h 75"/>
                  <a:gd name="T2" fmla="*/ 67 w 74"/>
                  <a:gd name="T3" fmla="*/ 23 h 75"/>
                  <a:gd name="T4" fmla="*/ 51 w 74"/>
                  <a:gd name="T5" fmla="*/ 67 h 75"/>
                  <a:gd name="T6" fmla="*/ 7 w 74"/>
                  <a:gd name="T7" fmla="*/ 52 h 75"/>
                  <a:gd name="T8" fmla="*/ 23 w 74"/>
                  <a:gd name="T9" fmla="*/ 8 h 75"/>
                </a:gdLst>
                <a:ahLst/>
                <a:cxnLst>
                  <a:cxn ang="0">
                    <a:pos x="T0" y="T1"/>
                  </a:cxn>
                  <a:cxn ang="0">
                    <a:pos x="T2" y="T3"/>
                  </a:cxn>
                  <a:cxn ang="0">
                    <a:pos x="T4" y="T5"/>
                  </a:cxn>
                  <a:cxn ang="0">
                    <a:pos x="T6" y="T7"/>
                  </a:cxn>
                  <a:cxn ang="0">
                    <a:pos x="T8" y="T9"/>
                  </a:cxn>
                </a:cxnLst>
                <a:rect l="0" t="0" r="r" b="b"/>
                <a:pathLst>
                  <a:path w="74" h="75">
                    <a:moveTo>
                      <a:pt x="23" y="8"/>
                    </a:moveTo>
                    <a:cubicBezTo>
                      <a:pt x="39" y="0"/>
                      <a:pt x="59" y="7"/>
                      <a:pt x="67" y="23"/>
                    </a:cubicBezTo>
                    <a:cubicBezTo>
                      <a:pt x="74" y="39"/>
                      <a:pt x="68" y="59"/>
                      <a:pt x="51" y="67"/>
                    </a:cubicBezTo>
                    <a:cubicBezTo>
                      <a:pt x="35" y="75"/>
                      <a:pt x="15" y="68"/>
                      <a:pt x="7" y="52"/>
                    </a:cubicBezTo>
                    <a:cubicBezTo>
                      <a:pt x="0" y="35"/>
                      <a:pt x="6" y="16"/>
                      <a:pt x="23" y="8"/>
                    </a:cubicBezTo>
                    <a:close/>
                  </a:path>
                </a:pathLst>
              </a:custGeom>
              <a:gradFill flip="none" rotWithShape="1">
                <a:gsLst>
                  <a:gs pos="89000">
                    <a:srgbClr val="27B418"/>
                  </a:gs>
                  <a:gs pos="62000">
                    <a:srgbClr val="229F15"/>
                  </a:gs>
                  <a:gs pos="6000">
                    <a:srgbClr val="92D050"/>
                  </a:gs>
                  <a:gs pos="42000">
                    <a:srgbClr val="28B919"/>
                  </a:gs>
                </a:gsLst>
                <a:path path="circle">
                  <a:fillToRect l="50000" t="50000" r="50000" b="50000"/>
                </a:path>
                <a:tileRect/>
              </a:gradFill>
              <a:ln w="3175">
                <a:noFill/>
              </a:ln>
              <a:effectLst>
                <a:outerShdw blurRad="50800" dist="38100" dir="5400000" algn="t" rotWithShape="0">
                  <a:prstClr val="black">
                    <a:alpha val="40000"/>
                  </a:prstClr>
                </a:outerShdw>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5" name="椭圆 34"/>
              <p:cNvSpPr/>
              <p:nvPr/>
            </p:nvSpPr>
            <p:spPr>
              <a:xfrm flipV="1">
                <a:off x="3945930" y="2834339"/>
                <a:ext cx="254283" cy="171769"/>
              </a:xfrm>
              <a:prstGeom prst="ellipse">
                <a:avLst/>
              </a:prstGeom>
              <a:gradFill flip="none" rotWithShape="1">
                <a:gsLst>
                  <a:gs pos="84000">
                    <a:schemeClr val="bg1">
                      <a:alpha val="0"/>
                    </a:schemeClr>
                  </a:gs>
                  <a:gs pos="12000">
                    <a:schemeClr val="bg1">
                      <a:alpha val="60000"/>
                    </a:schemeClr>
                  </a:gs>
                </a:gsLst>
                <a:lin ang="16200000" scaled="1"/>
                <a:tileRect/>
              </a:gradFill>
              <a:ln w="3175">
                <a:solidFill>
                  <a:schemeClr val="bg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微软雅黑" pitchFamily="34" charset="-122"/>
                  <a:ea typeface="微软雅黑" pitchFamily="34" charset="-122"/>
                </a:endParaRPr>
              </a:p>
            </p:txBody>
          </p:sp>
        </p:grpSp>
        <p:sp>
          <p:nvSpPr>
            <p:cNvPr id="32" name="Freeform 15"/>
            <p:cNvSpPr>
              <a:spLocks/>
            </p:cNvSpPr>
            <p:nvPr/>
          </p:nvSpPr>
          <p:spPr bwMode="auto">
            <a:xfrm>
              <a:off x="4116042" y="4438335"/>
              <a:ext cx="1045238" cy="808386"/>
            </a:xfrm>
            <a:custGeom>
              <a:avLst/>
              <a:gdLst>
                <a:gd name="T0" fmla="*/ 125 w 189"/>
                <a:gd name="T1" fmla="*/ 144 h 146"/>
                <a:gd name="T2" fmla="*/ 134 w 189"/>
                <a:gd name="T3" fmla="*/ 146 h 146"/>
                <a:gd name="T4" fmla="*/ 179 w 189"/>
                <a:gd name="T5" fmla="*/ 139 h 146"/>
                <a:gd name="T6" fmla="*/ 119 w 189"/>
                <a:gd name="T7" fmla="*/ 120 h 146"/>
                <a:gd name="T8" fmla="*/ 189 w 189"/>
                <a:gd name="T9" fmla="*/ 11 h 146"/>
                <a:gd name="T10" fmla="*/ 46 w 189"/>
                <a:gd name="T11" fmla="*/ 22 h 146"/>
                <a:gd name="T12" fmla="*/ 0 w 189"/>
                <a:gd name="T13" fmla="*/ 0 h 146"/>
                <a:gd name="T14" fmla="*/ 125 w 189"/>
                <a:gd name="T15" fmla="*/ 144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146">
                  <a:moveTo>
                    <a:pt x="125" y="144"/>
                  </a:moveTo>
                  <a:cubicBezTo>
                    <a:pt x="128" y="145"/>
                    <a:pt x="131" y="146"/>
                    <a:pt x="134" y="146"/>
                  </a:cubicBezTo>
                  <a:cubicBezTo>
                    <a:pt x="149" y="146"/>
                    <a:pt x="164" y="143"/>
                    <a:pt x="179" y="139"/>
                  </a:cubicBezTo>
                  <a:cubicBezTo>
                    <a:pt x="149" y="142"/>
                    <a:pt x="127" y="136"/>
                    <a:pt x="119" y="120"/>
                  </a:cubicBezTo>
                  <a:cubicBezTo>
                    <a:pt x="104" y="94"/>
                    <a:pt x="135" y="49"/>
                    <a:pt x="189" y="11"/>
                  </a:cubicBezTo>
                  <a:cubicBezTo>
                    <a:pt x="147" y="33"/>
                    <a:pt x="95" y="38"/>
                    <a:pt x="46" y="22"/>
                  </a:cubicBezTo>
                  <a:cubicBezTo>
                    <a:pt x="29" y="17"/>
                    <a:pt x="14" y="9"/>
                    <a:pt x="0" y="0"/>
                  </a:cubicBezTo>
                  <a:cubicBezTo>
                    <a:pt x="11" y="65"/>
                    <a:pt x="57" y="122"/>
                    <a:pt x="125" y="144"/>
                  </a:cubicBezTo>
                  <a:close/>
                </a:path>
              </a:pathLst>
            </a:custGeom>
            <a:gradFill flip="none" rotWithShape="1">
              <a:gsLst>
                <a:gs pos="93000">
                  <a:schemeClr val="bg1">
                    <a:alpha val="0"/>
                  </a:schemeClr>
                </a:gs>
                <a:gs pos="6000">
                  <a:srgbClr val="FFFFFF">
                    <a:alpha val="0"/>
                  </a:srgbClr>
                </a:gs>
                <a:gs pos="28000">
                  <a:schemeClr val="bg1">
                    <a:alpha val="24000"/>
                  </a:schemeClr>
                </a:gs>
              </a:gsLst>
              <a:lin ang="10800000" scaled="0"/>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微软雅黑" pitchFamily="34" charset="-122"/>
                <a:ea typeface="微软雅黑" pitchFamily="34" charset="-122"/>
              </a:endParaRPr>
            </a:p>
          </p:txBody>
        </p:sp>
        <p:sp>
          <p:nvSpPr>
            <p:cNvPr id="33" name="Freeform 11"/>
            <p:cNvSpPr>
              <a:spLocks/>
            </p:cNvSpPr>
            <p:nvPr/>
          </p:nvSpPr>
          <p:spPr bwMode="auto">
            <a:xfrm>
              <a:off x="4983641" y="3448449"/>
              <a:ext cx="890770" cy="1239612"/>
            </a:xfrm>
            <a:custGeom>
              <a:avLst/>
              <a:gdLst>
                <a:gd name="T0" fmla="*/ 147 w 161"/>
                <a:gd name="T1" fmla="*/ 44 h 224"/>
                <a:gd name="T2" fmla="*/ 145 w 161"/>
                <a:gd name="T3" fmla="*/ 35 h 224"/>
                <a:gd name="T4" fmla="*/ 116 w 161"/>
                <a:gd name="T5" fmla="*/ 0 h 224"/>
                <a:gd name="T6" fmla="*/ 130 w 161"/>
                <a:gd name="T7" fmla="*/ 61 h 224"/>
                <a:gd name="T8" fmla="*/ 0 w 161"/>
                <a:gd name="T9" fmla="*/ 55 h 224"/>
                <a:gd name="T10" fmla="*/ 81 w 161"/>
                <a:gd name="T11" fmla="*/ 173 h 224"/>
                <a:gd name="T12" fmla="*/ 85 w 161"/>
                <a:gd name="T13" fmla="*/ 224 h 224"/>
                <a:gd name="T14" fmla="*/ 147 w 161"/>
                <a:gd name="T15" fmla="*/ 44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24">
                  <a:moveTo>
                    <a:pt x="147" y="44"/>
                  </a:moveTo>
                  <a:cubicBezTo>
                    <a:pt x="146" y="41"/>
                    <a:pt x="145" y="38"/>
                    <a:pt x="145" y="35"/>
                  </a:cubicBezTo>
                  <a:cubicBezTo>
                    <a:pt x="136" y="22"/>
                    <a:pt x="127" y="10"/>
                    <a:pt x="116" y="0"/>
                  </a:cubicBezTo>
                  <a:cubicBezTo>
                    <a:pt x="133" y="24"/>
                    <a:pt x="139" y="46"/>
                    <a:pt x="130" y="61"/>
                  </a:cubicBezTo>
                  <a:cubicBezTo>
                    <a:pt x="115" y="87"/>
                    <a:pt x="60" y="83"/>
                    <a:pt x="0" y="55"/>
                  </a:cubicBezTo>
                  <a:cubicBezTo>
                    <a:pt x="40" y="81"/>
                    <a:pt x="70" y="122"/>
                    <a:pt x="81" y="173"/>
                  </a:cubicBezTo>
                  <a:cubicBezTo>
                    <a:pt x="85" y="190"/>
                    <a:pt x="86" y="207"/>
                    <a:pt x="85" y="224"/>
                  </a:cubicBezTo>
                  <a:cubicBezTo>
                    <a:pt x="135" y="182"/>
                    <a:pt x="161" y="114"/>
                    <a:pt x="147" y="44"/>
                  </a:cubicBezTo>
                  <a:close/>
                </a:path>
              </a:pathLst>
            </a:custGeom>
            <a:gradFill flip="none" rotWithShape="1">
              <a:gsLst>
                <a:gs pos="93000">
                  <a:schemeClr val="bg1">
                    <a:alpha val="0"/>
                  </a:schemeClr>
                </a:gs>
                <a:gs pos="6000">
                  <a:srgbClr val="FFFFFF">
                    <a:alpha val="0"/>
                  </a:srgbClr>
                </a:gs>
                <a:gs pos="28000">
                  <a:schemeClr val="bg1">
                    <a:alpha val="24000"/>
                  </a:schemeClr>
                </a:gs>
              </a:gsLst>
              <a:lin ang="10800000" scaled="0"/>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微软雅黑" pitchFamily="34" charset="-122"/>
                <a:ea typeface="微软雅黑" pitchFamily="34" charset="-122"/>
              </a:endParaRPr>
            </a:p>
          </p:txBody>
        </p:sp>
      </p:grpSp>
      <p:grpSp>
        <p:nvGrpSpPr>
          <p:cNvPr id="36" name="组合 35"/>
          <p:cNvGrpSpPr/>
          <p:nvPr/>
        </p:nvGrpSpPr>
        <p:grpSpPr>
          <a:xfrm>
            <a:off x="5570102" y="2167276"/>
            <a:ext cx="1404152" cy="400110"/>
            <a:chOff x="6764067" y="3180235"/>
            <a:chExt cx="1404152" cy="400110"/>
          </a:xfrm>
        </p:grpSpPr>
        <p:sp>
          <p:nvSpPr>
            <p:cNvPr id="37" name="矩形 36"/>
            <p:cNvSpPr/>
            <p:nvPr/>
          </p:nvSpPr>
          <p:spPr>
            <a:xfrm>
              <a:off x="6764067" y="3220345"/>
              <a:ext cx="36000" cy="360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8" name="TextBox 11"/>
            <p:cNvSpPr txBox="1">
              <a:spLocks noChangeArrowheads="1"/>
            </p:cNvSpPr>
            <p:nvPr/>
          </p:nvSpPr>
          <p:spPr bwMode="auto">
            <a:xfrm flipH="1">
              <a:off x="6800067" y="3180235"/>
              <a:ext cx="1368152" cy="400110"/>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auto" hangingPunct="1">
                <a:spcBef>
                  <a:spcPts val="0"/>
                </a:spcBef>
                <a:spcAft>
                  <a:spcPts val="0"/>
                </a:spcAft>
                <a:defRPr/>
              </a:pPr>
              <a:r>
                <a:rPr lang="zh-CN" altLang="en-US" sz="2000" b="1" kern="0" dirty="0" smtClean="0">
                  <a:solidFill>
                    <a:srgbClr val="7F7F7F"/>
                  </a:solidFill>
                  <a:latin typeface="微软雅黑" pitchFamily="34" charset="-122"/>
                  <a:ea typeface="微软雅黑" pitchFamily="34" charset="-122"/>
                </a:rPr>
                <a:t>管理</a:t>
              </a:r>
              <a:endParaRPr lang="en-US" altLang="zh-CN" sz="2000" b="1" kern="0" dirty="0" smtClean="0">
                <a:solidFill>
                  <a:srgbClr val="7F7F7F"/>
                </a:solidFill>
                <a:latin typeface="微软雅黑" pitchFamily="34" charset="-122"/>
                <a:ea typeface="微软雅黑" pitchFamily="34" charset="-122"/>
              </a:endParaRPr>
            </a:p>
          </p:txBody>
        </p:sp>
      </p:grpSp>
      <p:grpSp>
        <p:nvGrpSpPr>
          <p:cNvPr id="39" name="组合 38"/>
          <p:cNvGrpSpPr/>
          <p:nvPr/>
        </p:nvGrpSpPr>
        <p:grpSpPr>
          <a:xfrm>
            <a:off x="5138189" y="4214239"/>
            <a:ext cx="1404152" cy="400110"/>
            <a:chOff x="6764067" y="5559901"/>
            <a:chExt cx="1404152" cy="400110"/>
          </a:xfrm>
        </p:grpSpPr>
        <p:sp>
          <p:nvSpPr>
            <p:cNvPr id="40" name="矩形 39"/>
            <p:cNvSpPr/>
            <p:nvPr/>
          </p:nvSpPr>
          <p:spPr>
            <a:xfrm>
              <a:off x="6764067" y="5581033"/>
              <a:ext cx="36000" cy="360000"/>
            </a:xfrm>
            <a:prstGeom prst="rect">
              <a:avLst/>
            </a:prstGeom>
            <a:solidFill>
              <a:srgbClr val="229F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41" name="TextBox 11"/>
            <p:cNvSpPr txBox="1">
              <a:spLocks noChangeArrowheads="1"/>
            </p:cNvSpPr>
            <p:nvPr/>
          </p:nvSpPr>
          <p:spPr bwMode="auto">
            <a:xfrm flipH="1">
              <a:off x="6800067" y="5559901"/>
              <a:ext cx="1368152" cy="400110"/>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auto" hangingPunct="1">
                <a:spcBef>
                  <a:spcPts val="0"/>
                </a:spcBef>
                <a:spcAft>
                  <a:spcPts val="0"/>
                </a:spcAft>
                <a:defRPr/>
              </a:pPr>
              <a:r>
                <a:rPr lang="zh-CN" altLang="en-US" sz="2000" b="1" kern="0" dirty="0" smtClean="0">
                  <a:solidFill>
                    <a:srgbClr val="229F15"/>
                  </a:solidFill>
                  <a:latin typeface="微软雅黑" pitchFamily="34" charset="-122"/>
                  <a:ea typeface="微软雅黑" pitchFamily="34" charset="-122"/>
                </a:rPr>
                <a:t>服务</a:t>
              </a:r>
              <a:endParaRPr lang="en-US" altLang="zh-CN" sz="2000" b="1" kern="0" dirty="0" smtClean="0">
                <a:solidFill>
                  <a:srgbClr val="229F15"/>
                </a:solidFill>
                <a:latin typeface="微软雅黑" pitchFamily="34" charset="-122"/>
                <a:ea typeface="微软雅黑" pitchFamily="34" charset="-122"/>
              </a:endParaRPr>
            </a:p>
          </p:txBody>
        </p:sp>
      </p:grpSp>
      <p:grpSp>
        <p:nvGrpSpPr>
          <p:cNvPr id="42" name="组合 41"/>
          <p:cNvGrpSpPr/>
          <p:nvPr/>
        </p:nvGrpSpPr>
        <p:grpSpPr>
          <a:xfrm>
            <a:off x="3098233" y="2440413"/>
            <a:ext cx="1368152" cy="400110"/>
            <a:chOff x="1710570" y="3196375"/>
            <a:chExt cx="1368152" cy="400110"/>
          </a:xfrm>
        </p:grpSpPr>
        <p:sp>
          <p:nvSpPr>
            <p:cNvPr id="43" name="矩形 42"/>
            <p:cNvSpPr/>
            <p:nvPr/>
          </p:nvSpPr>
          <p:spPr>
            <a:xfrm flipH="1">
              <a:off x="2394646" y="3220345"/>
              <a:ext cx="36000" cy="360000"/>
            </a:xfrm>
            <a:prstGeom prst="rect">
              <a:avLst/>
            </a:prstGeom>
            <a:solidFill>
              <a:srgbClr val="3D7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44" name="TextBox 11"/>
            <p:cNvSpPr txBox="1">
              <a:spLocks noChangeArrowheads="1"/>
            </p:cNvSpPr>
            <p:nvPr/>
          </p:nvSpPr>
          <p:spPr bwMode="auto">
            <a:xfrm flipH="1">
              <a:off x="1710570" y="3196375"/>
              <a:ext cx="1368152" cy="400110"/>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auto" hangingPunct="1">
                <a:spcBef>
                  <a:spcPts val="0"/>
                </a:spcBef>
                <a:spcAft>
                  <a:spcPts val="0"/>
                </a:spcAft>
                <a:defRPr/>
              </a:pPr>
              <a:r>
                <a:rPr lang="zh-CN" altLang="en-US" sz="2000" b="1" kern="0" dirty="0" smtClean="0">
                  <a:solidFill>
                    <a:srgbClr val="3D77B1"/>
                  </a:solidFill>
                  <a:latin typeface="微软雅黑" pitchFamily="34" charset="-122"/>
                  <a:ea typeface="微软雅黑" pitchFamily="34" charset="-122"/>
                </a:rPr>
                <a:t>决策</a:t>
              </a:r>
              <a:endParaRPr lang="en-US" altLang="zh-CN" sz="2000" b="1" kern="0" dirty="0" smtClean="0">
                <a:solidFill>
                  <a:srgbClr val="3D77B1"/>
                </a:solidFill>
                <a:latin typeface="微软雅黑" pitchFamily="34" charset="-122"/>
                <a:ea typeface="微软雅黑" pitchFamily="34" charset="-122"/>
              </a:endParaRPr>
            </a:p>
          </p:txBody>
        </p:sp>
      </p:grpSp>
      <p:pic>
        <p:nvPicPr>
          <p:cNvPr id="45" name="Picture 2" descr="C:\Users\admin\Desktop\shutterstock_24651346 [转换].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349" y="2342015"/>
            <a:ext cx="1755480" cy="2046522"/>
          </a:xfrm>
          <a:prstGeom prst="rect">
            <a:avLst/>
          </a:prstGeom>
          <a:noFill/>
          <a:effectLst>
            <a:outerShdw blurRad="50800" dist="38100" dir="5400000" algn="t" rotWithShape="0">
              <a:prstClr val="black">
                <a:alpha val="40000"/>
              </a:prstClr>
            </a:outerShdw>
            <a:reflection blurRad="6350" stA="35000" endPos="3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9998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0"/>
          <p:cNvSpPr txBox="1"/>
          <p:nvPr/>
        </p:nvSpPr>
        <p:spPr>
          <a:xfrm>
            <a:off x="-404" y="324293"/>
            <a:ext cx="3310984" cy="400110"/>
          </a:xfrm>
          <a:prstGeom prst="rect">
            <a:avLst/>
          </a:prstGeom>
          <a:noFill/>
        </p:spPr>
        <p:txBody>
          <a:bodyPr wrap="square" rtlCol="0">
            <a:spAutoFit/>
          </a:bodyPr>
          <a:lstStyle/>
          <a:p>
            <a:r>
              <a:rPr lang="zh-CN" altLang="en-US" sz="2000" spc="200" dirty="0" smtClean="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rPr>
              <a:t>整体框架图</a:t>
            </a:r>
            <a:endParaRPr lang="zh-CN" altLang="en-US" sz="2000" spc="200" dirty="0">
              <a:solidFill>
                <a:prstClr val="white"/>
              </a:solidFill>
              <a:effectLst>
                <a:outerShdw blurRad="38100" dist="38100" dir="2700000" algn="tl">
                  <a:srgbClr val="000000">
                    <a:alpha val="43137"/>
                  </a:srgbClr>
                </a:outerShdw>
              </a:effectLst>
              <a:latin typeface="方正粗倩简体" panose="03000509000000000000" pitchFamily="65" charset="-122"/>
              <a:ea typeface="方正粗倩简体" panose="03000509000000000000" pitchFamily="65" charset="-122"/>
            </a:endParaRPr>
          </a:p>
        </p:txBody>
      </p:sp>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003" y="858388"/>
            <a:ext cx="6007994" cy="4021430"/>
          </a:xfrm>
          <a:prstGeom prst="rect">
            <a:avLst/>
          </a:prstGeom>
        </p:spPr>
      </p:pic>
      <p:sp>
        <p:nvSpPr>
          <p:cNvPr id="3" name="右箭头 2"/>
          <p:cNvSpPr/>
          <p:nvPr/>
        </p:nvSpPr>
        <p:spPr>
          <a:xfrm>
            <a:off x="5534108" y="3053301"/>
            <a:ext cx="811033" cy="9541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 name="文本框 3"/>
          <p:cNvSpPr txBox="1"/>
          <p:nvPr/>
        </p:nvSpPr>
        <p:spPr>
          <a:xfrm>
            <a:off x="6321288" y="2808973"/>
            <a:ext cx="392415" cy="611706"/>
          </a:xfrm>
          <a:prstGeom prst="rect">
            <a:avLst/>
          </a:prstGeom>
          <a:noFill/>
        </p:spPr>
        <p:txBody>
          <a:bodyPr vert="eaVert" wrap="none" rtlCol="0">
            <a:spAutoFit/>
          </a:bodyPr>
          <a:lstStyle/>
          <a:p>
            <a:r>
              <a:rPr lang="zh-CN" altLang="en-US" dirty="0" smtClean="0"/>
              <a:t>大数据</a:t>
            </a:r>
            <a:endParaRPr lang="zh-CN" altLang="en-US" dirty="0"/>
          </a:p>
        </p:txBody>
      </p:sp>
    </p:spTree>
    <p:extLst>
      <p:ext uri="{BB962C8B-B14F-4D97-AF65-F5344CB8AC3E}">
        <p14:creationId xmlns:p14="http://schemas.microsoft.com/office/powerpoint/2010/main" val="368208899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2352</TotalTime>
  <Words>1262</Words>
  <Application>Microsoft Office PowerPoint</Application>
  <PresentationFormat>自定义</PresentationFormat>
  <Paragraphs>206</Paragraphs>
  <Slides>53</Slides>
  <Notes>21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53</vt:i4>
      </vt:variant>
    </vt:vector>
  </HeadingPairs>
  <TitlesOfParts>
    <vt:vector size="64" baseType="lpstr">
      <vt:lpstr>Arial</vt:lpstr>
      <vt:lpstr>宋体</vt:lpstr>
      <vt:lpstr>方正正黑简体</vt:lpstr>
      <vt:lpstr>方正粗倩简体</vt:lpstr>
      <vt:lpstr>微软雅黑</vt:lpstr>
      <vt:lpstr>方正中倩简体</vt:lpstr>
      <vt:lpstr>Arial Unicode MS</vt:lpstr>
      <vt:lpstr>Calibri</vt:lpstr>
      <vt:lpstr>黑体</vt:lpstr>
      <vt:lpstr>Calibri Light</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锐普PPT图表</dc:title>
  <dc:creator>锐普PPT</dc:creator>
  <dc:description>本素材由锐普原创，版权受国家法律保护，仅授权购买者本人使用，为了您个人和锐普的利益，请勿复制、传播、销售，否则将承担法律责任。</dc:description>
  <cp:lastModifiedBy>Windows 用户</cp:lastModifiedBy>
  <cp:revision>122</cp:revision>
  <dcterms:created xsi:type="dcterms:W3CDTF">2014-09-26T09:32:57Z</dcterms:created>
  <dcterms:modified xsi:type="dcterms:W3CDTF">2015-06-10T09:31:26Z</dcterms:modified>
</cp:coreProperties>
</file>